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4"/>
  </p:notesMasterIdLst>
  <p:sldIdLst>
    <p:sldId id="270" r:id="rId2"/>
    <p:sldId id="349" r:id="rId3"/>
    <p:sldId id="350" r:id="rId4"/>
    <p:sldId id="278" r:id="rId5"/>
    <p:sldId id="285" r:id="rId6"/>
    <p:sldId id="360" r:id="rId7"/>
    <p:sldId id="361" r:id="rId8"/>
    <p:sldId id="362" r:id="rId9"/>
    <p:sldId id="366" r:id="rId10"/>
    <p:sldId id="371" r:id="rId11"/>
    <p:sldId id="370" r:id="rId12"/>
    <p:sldId id="368" r:id="rId13"/>
    <p:sldId id="367" r:id="rId14"/>
    <p:sldId id="369" r:id="rId15"/>
    <p:sldId id="288" r:id="rId16"/>
    <p:sldId id="382" r:id="rId17"/>
    <p:sldId id="293" r:id="rId18"/>
    <p:sldId id="294" r:id="rId19"/>
    <p:sldId id="295" r:id="rId20"/>
    <p:sldId id="303" r:id="rId21"/>
    <p:sldId id="296" r:id="rId22"/>
    <p:sldId id="299" r:id="rId23"/>
    <p:sldId id="304" r:id="rId24"/>
    <p:sldId id="297" r:id="rId25"/>
    <p:sldId id="298" r:id="rId26"/>
    <p:sldId id="300" r:id="rId27"/>
    <p:sldId id="301" r:id="rId28"/>
    <p:sldId id="305" r:id="rId29"/>
    <p:sldId id="308" r:id="rId30"/>
    <p:sldId id="306" r:id="rId31"/>
    <p:sldId id="275" r:id="rId32"/>
    <p:sldId id="390" r:id="rId33"/>
    <p:sldId id="307" r:id="rId34"/>
    <p:sldId id="284" r:id="rId35"/>
    <p:sldId id="309" r:id="rId36"/>
    <p:sldId id="320" r:id="rId37"/>
    <p:sldId id="389" r:id="rId38"/>
    <p:sldId id="336" r:id="rId39"/>
    <p:sldId id="335" r:id="rId40"/>
    <p:sldId id="319" r:id="rId41"/>
    <p:sldId id="325" r:id="rId42"/>
    <p:sldId id="383" r:id="rId43"/>
    <p:sldId id="338" r:id="rId44"/>
    <p:sldId id="318" r:id="rId45"/>
    <p:sldId id="326" r:id="rId46"/>
    <p:sldId id="384" r:id="rId47"/>
    <p:sldId id="339" r:id="rId48"/>
    <p:sldId id="317" r:id="rId49"/>
    <p:sldId id="327" r:id="rId50"/>
    <p:sldId id="385" r:id="rId51"/>
    <p:sldId id="340" r:id="rId52"/>
    <p:sldId id="348" r:id="rId53"/>
    <p:sldId id="316" r:id="rId54"/>
    <p:sldId id="341" r:id="rId55"/>
    <p:sldId id="328" r:id="rId56"/>
    <p:sldId id="386" r:id="rId57"/>
    <p:sldId id="322" r:id="rId58"/>
    <p:sldId id="315" r:id="rId59"/>
    <p:sldId id="329" r:id="rId60"/>
    <p:sldId id="347" r:id="rId61"/>
    <p:sldId id="342" r:id="rId62"/>
    <p:sldId id="314" r:id="rId63"/>
    <p:sldId id="330" r:id="rId64"/>
    <p:sldId id="343" r:id="rId65"/>
    <p:sldId id="313" r:id="rId66"/>
    <p:sldId id="387" r:id="rId67"/>
    <p:sldId id="331" r:id="rId68"/>
    <p:sldId id="344" r:id="rId69"/>
    <p:sldId id="312" r:id="rId70"/>
    <p:sldId id="388" r:id="rId71"/>
    <p:sldId id="332" r:id="rId72"/>
    <p:sldId id="345" r:id="rId73"/>
    <p:sldId id="311" r:id="rId74"/>
    <p:sldId id="333" r:id="rId75"/>
    <p:sldId id="323" r:id="rId76"/>
    <p:sldId id="346" r:id="rId77"/>
    <p:sldId id="391" r:id="rId78"/>
    <p:sldId id="392" r:id="rId79"/>
    <p:sldId id="393" r:id="rId80"/>
    <p:sldId id="394" r:id="rId81"/>
    <p:sldId id="395" r:id="rId82"/>
    <p:sldId id="398" r:id="rId83"/>
    <p:sldId id="396" r:id="rId84"/>
    <p:sldId id="397" r:id="rId85"/>
    <p:sldId id="399" r:id="rId86"/>
    <p:sldId id="400" r:id="rId87"/>
    <p:sldId id="402" r:id="rId88"/>
    <p:sldId id="403" r:id="rId89"/>
    <p:sldId id="404" r:id="rId90"/>
    <p:sldId id="405" r:id="rId91"/>
    <p:sldId id="276" r:id="rId92"/>
    <p:sldId id="277" r:id="rId9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F79600"/>
    <a:srgbClr val="FF9632"/>
    <a:srgbClr val="F6A033"/>
    <a:srgbClr val="F6B433"/>
    <a:srgbClr val="F6BE33"/>
    <a:srgbClr val="6AA04F"/>
    <a:srgbClr val="6AA84F"/>
    <a:srgbClr val="4A86E8"/>
    <a:srgbClr val="F6C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Stile medio 3 - Colore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Stile medio 3 - Colore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Stile medio 3 - Colore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Stile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8B1032C-EA38-4F05-BA0D-38AFFFC7BED3}" styleName="Stile chiaro 3 - Colore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03" autoAdjust="0"/>
    <p:restoredTop sz="78231" autoAdjust="0"/>
  </p:normalViewPr>
  <p:slideViewPr>
    <p:cSldViewPr snapToGrid="0" snapToObjects="1">
      <p:cViewPr varScale="1">
        <p:scale>
          <a:sx n="99" d="100"/>
          <a:sy n="99" d="100"/>
        </p:scale>
        <p:origin x="2024" y="168"/>
      </p:cViewPr>
      <p:guideLst/>
    </p:cSldViewPr>
  </p:slideViewPr>
  <p:outlineViewPr>
    <p:cViewPr>
      <p:scale>
        <a:sx n="33" d="100"/>
        <a:sy n="33" d="100"/>
      </p:scale>
      <p:origin x="0" y="-22782"/>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4F1A8F-AE00-4BD7-B9FE-825C3F09881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E6002FE-7CA3-4C67-A9EA-4BC4FC10B2B8}">
      <dgm:prSet phldrT="[Testo]"/>
      <dgm:spPr>
        <a:solidFill>
          <a:schemeClr val="accent1">
            <a:lumMod val="60000"/>
            <a:lumOff val="40000"/>
          </a:schemeClr>
        </a:solidFill>
      </dgm:spPr>
      <dgm:t>
        <a:bodyPr/>
        <a:lstStyle/>
        <a:p>
          <a:r>
            <a:rPr lang="en-US" dirty="0"/>
            <a:t>Generating design solutions</a:t>
          </a:r>
        </a:p>
      </dgm:t>
    </dgm:pt>
    <dgm:pt modelId="{54342FC6-B801-4CF3-9761-57C6EF8D21B2}" type="parTrans" cxnId="{CC27C8E6-F550-40E7-9FE2-CC2A1A3364FD}">
      <dgm:prSet/>
      <dgm:spPr/>
      <dgm:t>
        <a:bodyPr/>
        <a:lstStyle/>
        <a:p>
          <a:endParaRPr lang="en-US"/>
        </a:p>
      </dgm:t>
    </dgm:pt>
    <dgm:pt modelId="{B59AAAE3-91DE-48B0-BC74-0CF11DA16598}" type="sibTrans" cxnId="{CC27C8E6-F550-40E7-9FE2-CC2A1A3364FD}">
      <dgm:prSet/>
      <dgm:spPr/>
      <dgm:t>
        <a:bodyPr/>
        <a:lstStyle/>
        <a:p>
          <a:endParaRPr lang="en-US"/>
        </a:p>
      </dgm:t>
    </dgm:pt>
    <dgm:pt modelId="{A435E93B-6E70-4532-9ABE-313FD131C37F}">
      <dgm:prSet phldrT="[Testo]"/>
      <dgm:spPr/>
      <dgm:t>
        <a:bodyPr/>
        <a:lstStyle/>
        <a:p>
          <a:r>
            <a:rPr lang="en-US" dirty="0">
              <a:solidFill>
                <a:schemeClr val="bg2">
                  <a:lumMod val="50000"/>
                </a:schemeClr>
              </a:solidFill>
            </a:rPr>
            <a:t>Guidelines</a:t>
          </a:r>
        </a:p>
      </dgm:t>
    </dgm:pt>
    <dgm:pt modelId="{B5C3C600-0B09-4133-821B-9D584F148F3F}" type="parTrans" cxnId="{467829FA-571B-4E08-BA80-3AFD88191085}">
      <dgm:prSet/>
      <dgm:spPr/>
      <dgm:t>
        <a:bodyPr/>
        <a:lstStyle/>
        <a:p>
          <a:endParaRPr lang="en-US"/>
        </a:p>
      </dgm:t>
    </dgm:pt>
    <dgm:pt modelId="{96F11556-99FF-4E12-A0AA-503610EE8863}" type="sibTrans" cxnId="{467829FA-571B-4E08-BA80-3AFD88191085}">
      <dgm:prSet/>
      <dgm:spPr/>
      <dgm:t>
        <a:bodyPr/>
        <a:lstStyle/>
        <a:p>
          <a:endParaRPr lang="en-US"/>
        </a:p>
      </dgm:t>
    </dgm:pt>
    <dgm:pt modelId="{2994ECCF-2AD2-48EA-91A2-5AB46571C17B}">
      <dgm:prSet phldrT="[Testo]"/>
      <dgm:spPr/>
      <dgm:t>
        <a:bodyPr/>
        <a:lstStyle/>
        <a:p>
          <a:r>
            <a:rPr lang="en-US" dirty="0">
              <a:solidFill>
                <a:schemeClr val="bg2">
                  <a:lumMod val="50000"/>
                </a:schemeClr>
              </a:solidFill>
            </a:rPr>
            <a:t>Principles</a:t>
          </a:r>
        </a:p>
      </dgm:t>
    </dgm:pt>
    <dgm:pt modelId="{3360F632-F3A0-4B7A-9164-AA67E2CFEFFC}" type="parTrans" cxnId="{F7A81FCE-32F3-433C-AD53-82AB2A519ABB}">
      <dgm:prSet/>
      <dgm:spPr/>
      <dgm:t>
        <a:bodyPr/>
        <a:lstStyle/>
        <a:p>
          <a:endParaRPr lang="en-US"/>
        </a:p>
      </dgm:t>
    </dgm:pt>
    <dgm:pt modelId="{F4D7A783-B24A-4463-98D1-EE13CB43BBD5}" type="sibTrans" cxnId="{F7A81FCE-32F3-433C-AD53-82AB2A519ABB}">
      <dgm:prSet/>
      <dgm:spPr/>
      <dgm:t>
        <a:bodyPr/>
        <a:lstStyle/>
        <a:p>
          <a:endParaRPr lang="en-US"/>
        </a:p>
      </dgm:t>
    </dgm:pt>
    <dgm:pt modelId="{B7028D86-8BF3-42D2-8E19-019C6204FF10}">
      <dgm:prSet phldrT="[Testo]"/>
      <dgm:spPr/>
      <dgm:t>
        <a:bodyPr/>
        <a:lstStyle/>
        <a:p>
          <a:r>
            <a:rPr lang="en-US" dirty="0">
              <a:solidFill>
                <a:schemeClr val="bg2">
                  <a:lumMod val="50000"/>
                </a:schemeClr>
              </a:solidFill>
            </a:rPr>
            <a:t>Theories</a:t>
          </a:r>
        </a:p>
      </dgm:t>
    </dgm:pt>
    <dgm:pt modelId="{8B3DC58B-96EE-49E3-8EE7-017A5A4D9D61}" type="parTrans" cxnId="{C082ADEF-2DCC-4BCC-943E-787A0B24CC9E}">
      <dgm:prSet/>
      <dgm:spPr/>
      <dgm:t>
        <a:bodyPr/>
        <a:lstStyle/>
        <a:p>
          <a:endParaRPr lang="en-US"/>
        </a:p>
      </dgm:t>
    </dgm:pt>
    <dgm:pt modelId="{4FEB02CD-2334-4991-8965-0EF9A615D287}" type="sibTrans" cxnId="{C082ADEF-2DCC-4BCC-943E-787A0B24CC9E}">
      <dgm:prSet/>
      <dgm:spPr/>
      <dgm:t>
        <a:bodyPr/>
        <a:lstStyle/>
        <a:p>
          <a:endParaRPr lang="en-US"/>
        </a:p>
      </dgm:t>
    </dgm:pt>
    <dgm:pt modelId="{5E43EDF2-7FFB-444D-B217-47AE45834788}">
      <dgm:prSet phldrT="[Testo]"/>
      <dgm:spPr/>
      <dgm:t>
        <a:bodyPr/>
        <a:lstStyle/>
        <a:p>
          <a:r>
            <a:rPr lang="en-US" dirty="0"/>
            <a:t>Evaluating generated designs</a:t>
          </a:r>
        </a:p>
      </dgm:t>
    </dgm:pt>
    <dgm:pt modelId="{E69881D1-5AB2-4FD0-9D63-93A51731B9D0}" type="parTrans" cxnId="{25E78107-B797-44FE-B4A6-CC7A7327B4F5}">
      <dgm:prSet/>
      <dgm:spPr/>
      <dgm:t>
        <a:bodyPr/>
        <a:lstStyle/>
        <a:p>
          <a:endParaRPr lang="en-US"/>
        </a:p>
      </dgm:t>
    </dgm:pt>
    <dgm:pt modelId="{2EA9F6B0-02A9-4B82-BBAB-EDED1BA91A2C}" type="sibTrans" cxnId="{25E78107-B797-44FE-B4A6-CC7A7327B4F5}">
      <dgm:prSet/>
      <dgm:spPr/>
      <dgm:t>
        <a:bodyPr/>
        <a:lstStyle/>
        <a:p>
          <a:endParaRPr lang="en-US"/>
        </a:p>
      </dgm:t>
    </dgm:pt>
    <dgm:pt modelId="{7DC4E3DC-014B-48C1-9BF8-B2196D3F9233}">
      <dgm:prSet phldrT="[Testo]"/>
      <dgm:spPr/>
      <dgm:t>
        <a:bodyPr/>
        <a:lstStyle/>
        <a:p>
          <a:r>
            <a:rPr lang="en-US"/>
            <a:t>Expert reviews and heuristics</a:t>
          </a:r>
          <a:endParaRPr lang="en-US" dirty="0"/>
        </a:p>
      </dgm:t>
    </dgm:pt>
    <dgm:pt modelId="{B8AC126C-3F14-4DCD-84E8-8D12BF722132}" type="parTrans" cxnId="{FC809C5C-5DEF-4F4C-AB20-AF604FF3487D}">
      <dgm:prSet/>
      <dgm:spPr/>
      <dgm:t>
        <a:bodyPr/>
        <a:lstStyle/>
        <a:p>
          <a:endParaRPr lang="en-US"/>
        </a:p>
      </dgm:t>
    </dgm:pt>
    <dgm:pt modelId="{596978E7-BACB-4E66-952B-B071228E9D9C}" type="sibTrans" cxnId="{FC809C5C-5DEF-4F4C-AB20-AF604FF3487D}">
      <dgm:prSet/>
      <dgm:spPr/>
      <dgm:t>
        <a:bodyPr/>
        <a:lstStyle/>
        <a:p>
          <a:endParaRPr lang="en-US"/>
        </a:p>
      </dgm:t>
    </dgm:pt>
    <dgm:pt modelId="{06EFEC73-5BEE-4DCC-9B1C-D638D31586DD}">
      <dgm:prSet phldrT="[Testo]"/>
      <dgm:spPr/>
      <dgm:t>
        <a:bodyPr/>
        <a:lstStyle/>
        <a:p>
          <a:r>
            <a:rPr lang="en-US"/>
            <a:t>Usability testing</a:t>
          </a:r>
          <a:endParaRPr lang="en-US" dirty="0"/>
        </a:p>
      </dgm:t>
    </dgm:pt>
    <dgm:pt modelId="{73278648-F069-4B70-AA8E-10AA90815F9B}" type="parTrans" cxnId="{16E246F8-3CC3-4E28-AC7B-1D84420300A9}">
      <dgm:prSet/>
      <dgm:spPr/>
      <dgm:t>
        <a:bodyPr/>
        <a:lstStyle/>
        <a:p>
          <a:endParaRPr lang="en-US"/>
        </a:p>
      </dgm:t>
    </dgm:pt>
    <dgm:pt modelId="{62A758B4-C71B-43CB-8A38-E559C85F01AF}" type="sibTrans" cxnId="{16E246F8-3CC3-4E28-AC7B-1D84420300A9}">
      <dgm:prSet/>
      <dgm:spPr/>
      <dgm:t>
        <a:bodyPr/>
        <a:lstStyle/>
        <a:p>
          <a:endParaRPr lang="en-US"/>
        </a:p>
      </dgm:t>
    </dgm:pt>
    <dgm:pt modelId="{56C8F167-28F0-43AA-B894-91DD440A5A51}">
      <dgm:prSet phldrT="[Testo]"/>
      <dgm:spPr/>
      <dgm:t>
        <a:bodyPr/>
        <a:lstStyle/>
        <a:p>
          <a:r>
            <a:rPr lang="en-US"/>
            <a:t>Controlled experiments</a:t>
          </a:r>
          <a:endParaRPr lang="en-US" dirty="0"/>
        </a:p>
      </dgm:t>
    </dgm:pt>
    <dgm:pt modelId="{EB08314D-49F1-4C09-AECF-00E0E09BA362}" type="parTrans" cxnId="{70ED7C27-94E8-4CD5-9178-A6CA802FA89A}">
      <dgm:prSet/>
      <dgm:spPr/>
      <dgm:t>
        <a:bodyPr/>
        <a:lstStyle/>
        <a:p>
          <a:endParaRPr lang="en-US"/>
        </a:p>
      </dgm:t>
    </dgm:pt>
    <dgm:pt modelId="{6450ABFB-8A9D-4EE2-87FF-22D27B760C5A}" type="sibTrans" cxnId="{70ED7C27-94E8-4CD5-9178-A6CA802FA89A}">
      <dgm:prSet/>
      <dgm:spPr/>
      <dgm:t>
        <a:bodyPr/>
        <a:lstStyle/>
        <a:p>
          <a:endParaRPr lang="en-US"/>
        </a:p>
      </dgm:t>
    </dgm:pt>
    <dgm:pt modelId="{27C55656-22D1-2E4C-BD6A-AA2E94DEA32E}">
      <dgm:prSet phldrT="[Testo]"/>
      <dgm:spPr/>
      <dgm:t>
        <a:bodyPr/>
        <a:lstStyle/>
        <a:p>
          <a:r>
            <a:rPr lang="en-US" dirty="0">
              <a:solidFill>
                <a:schemeClr val="bg2">
                  <a:lumMod val="50000"/>
                </a:schemeClr>
              </a:solidFill>
            </a:rPr>
            <a:t>Design Patterns</a:t>
          </a:r>
        </a:p>
      </dgm:t>
    </dgm:pt>
    <dgm:pt modelId="{B98F7DC4-A83C-A04B-A0DE-AC936CD96771}" type="parTrans" cxnId="{EFC018A3-A31C-2542-BA32-423895933499}">
      <dgm:prSet/>
      <dgm:spPr/>
      <dgm:t>
        <a:bodyPr/>
        <a:lstStyle/>
        <a:p>
          <a:endParaRPr lang="en-GB"/>
        </a:p>
      </dgm:t>
    </dgm:pt>
    <dgm:pt modelId="{4E1D0CCC-FBE9-8E44-B4D9-C1212ADA9873}" type="sibTrans" cxnId="{EFC018A3-A31C-2542-BA32-423895933499}">
      <dgm:prSet/>
      <dgm:spPr/>
      <dgm:t>
        <a:bodyPr/>
        <a:lstStyle/>
        <a:p>
          <a:endParaRPr lang="en-GB"/>
        </a:p>
      </dgm:t>
    </dgm:pt>
    <dgm:pt modelId="{24C4B7EF-4D05-7940-AA9B-8D3BEF56D314}" type="pres">
      <dgm:prSet presAssocID="{ED4F1A8F-AE00-4BD7-B9FE-825C3F09881F}" presName="linear" presStyleCnt="0">
        <dgm:presLayoutVars>
          <dgm:dir/>
          <dgm:animLvl val="lvl"/>
          <dgm:resizeHandles val="exact"/>
        </dgm:presLayoutVars>
      </dgm:prSet>
      <dgm:spPr/>
    </dgm:pt>
    <dgm:pt modelId="{EC6C9139-71D3-464E-885E-5BB6C8742AF8}" type="pres">
      <dgm:prSet presAssocID="{2E6002FE-7CA3-4C67-A9EA-4BC4FC10B2B8}" presName="parentLin" presStyleCnt="0"/>
      <dgm:spPr/>
    </dgm:pt>
    <dgm:pt modelId="{6E9EDAE9-12DE-4749-B32A-521D7B559BB3}" type="pres">
      <dgm:prSet presAssocID="{2E6002FE-7CA3-4C67-A9EA-4BC4FC10B2B8}" presName="parentLeftMargin" presStyleLbl="node1" presStyleIdx="0" presStyleCnt="2"/>
      <dgm:spPr/>
    </dgm:pt>
    <dgm:pt modelId="{8735BD9E-3289-714E-B2D2-960204074DF3}" type="pres">
      <dgm:prSet presAssocID="{2E6002FE-7CA3-4C67-A9EA-4BC4FC10B2B8}" presName="parentText" presStyleLbl="node1" presStyleIdx="0" presStyleCnt="2">
        <dgm:presLayoutVars>
          <dgm:chMax val="0"/>
          <dgm:bulletEnabled val="1"/>
        </dgm:presLayoutVars>
      </dgm:prSet>
      <dgm:spPr/>
    </dgm:pt>
    <dgm:pt modelId="{6CEE24F0-4215-114E-A378-C39C488DE155}" type="pres">
      <dgm:prSet presAssocID="{2E6002FE-7CA3-4C67-A9EA-4BC4FC10B2B8}" presName="negativeSpace" presStyleCnt="0"/>
      <dgm:spPr/>
    </dgm:pt>
    <dgm:pt modelId="{063447FD-BC0E-5A41-BF5C-265322F541E5}" type="pres">
      <dgm:prSet presAssocID="{2E6002FE-7CA3-4C67-A9EA-4BC4FC10B2B8}" presName="childText" presStyleLbl="conFgAcc1" presStyleIdx="0" presStyleCnt="2">
        <dgm:presLayoutVars>
          <dgm:bulletEnabled val="1"/>
        </dgm:presLayoutVars>
      </dgm:prSet>
      <dgm:spPr/>
    </dgm:pt>
    <dgm:pt modelId="{C8266A6C-F253-B449-8C48-4F35DDA03B80}" type="pres">
      <dgm:prSet presAssocID="{B59AAAE3-91DE-48B0-BC74-0CF11DA16598}" presName="spaceBetweenRectangles" presStyleCnt="0"/>
      <dgm:spPr/>
    </dgm:pt>
    <dgm:pt modelId="{72F9DB39-C614-D749-A15C-D7D06AC55DAB}" type="pres">
      <dgm:prSet presAssocID="{5E43EDF2-7FFB-444D-B217-47AE45834788}" presName="parentLin" presStyleCnt="0"/>
      <dgm:spPr/>
    </dgm:pt>
    <dgm:pt modelId="{28E3F756-F095-FF48-A0B5-0C8BFB940AA8}" type="pres">
      <dgm:prSet presAssocID="{5E43EDF2-7FFB-444D-B217-47AE45834788}" presName="parentLeftMargin" presStyleLbl="node1" presStyleIdx="0" presStyleCnt="2"/>
      <dgm:spPr/>
    </dgm:pt>
    <dgm:pt modelId="{A6E59020-5A0A-5F41-805E-2AA947302189}" type="pres">
      <dgm:prSet presAssocID="{5E43EDF2-7FFB-444D-B217-47AE45834788}" presName="parentText" presStyleLbl="node1" presStyleIdx="1" presStyleCnt="2">
        <dgm:presLayoutVars>
          <dgm:chMax val="0"/>
          <dgm:bulletEnabled val="1"/>
        </dgm:presLayoutVars>
      </dgm:prSet>
      <dgm:spPr/>
    </dgm:pt>
    <dgm:pt modelId="{1A413474-DCE6-D14B-B6B3-C4D636701630}" type="pres">
      <dgm:prSet presAssocID="{5E43EDF2-7FFB-444D-B217-47AE45834788}" presName="negativeSpace" presStyleCnt="0"/>
      <dgm:spPr/>
    </dgm:pt>
    <dgm:pt modelId="{BEE66F38-F26F-0A47-BE14-D26817D07A74}" type="pres">
      <dgm:prSet presAssocID="{5E43EDF2-7FFB-444D-B217-47AE45834788}" presName="childText" presStyleLbl="conFgAcc1" presStyleIdx="1" presStyleCnt="2">
        <dgm:presLayoutVars>
          <dgm:bulletEnabled val="1"/>
        </dgm:presLayoutVars>
      </dgm:prSet>
      <dgm:spPr/>
    </dgm:pt>
  </dgm:ptLst>
  <dgm:cxnLst>
    <dgm:cxn modelId="{25E78107-B797-44FE-B4A6-CC7A7327B4F5}" srcId="{ED4F1A8F-AE00-4BD7-B9FE-825C3F09881F}" destId="{5E43EDF2-7FFB-444D-B217-47AE45834788}" srcOrd="1" destOrd="0" parTransId="{E69881D1-5AB2-4FD0-9D63-93A51731B9D0}" sibTransId="{2EA9F6B0-02A9-4B82-BBAB-EDED1BA91A2C}"/>
    <dgm:cxn modelId="{71763D16-D13E-CF48-BD6F-EA43AF1F4B5B}" type="presOf" srcId="{ED4F1A8F-AE00-4BD7-B9FE-825C3F09881F}" destId="{24C4B7EF-4D05-7940-AA9B-8D3BEF56D314}" srcOrd="0" destOrd="0" presId="urn:microsoft.com/office/officeart/2005/8/layout/list1"/>
    <dgm:cxn modelId="{70ED7C27-94E8-4CD5-9178-A6CA802FA89A}" srcId="{5E43EDF2-7FFB-444D-B217-47AE45834788}" destId="{56C8F167-28F0-43AA-B894-91DD440A5A51}" srcOrd="2" destOrd="0" parTransId="{EB08314D-49F1-4C09-AECF-00E0E09BA362}" sibTransId="{6450ABFB-8A9D-4EE2-87FF-22D27B760C5A}"/>
    <dgm:cxn modelId="{E37E6237-B1F1-384C-91F2-54A144861884}" type="presOf" srcId="{5E43EDF2-7FFB-444D-B217-47AE45834788}" destId="{28E3F756-F095-FF48-A0B5-0C8BFB940AA8}" srcOrd="0" destOrd="0" presId="urn:microsoft.com/office/officeart/2005/8/layout/list1"/>
    <dgm:cxn modelId="{A7E83D3B-2D81-174D-8135-4280A189F2BA}" type="presOf" srcId="{7DC4E3DC-014B-48C1-9BF8-B2196D3F9233}" destId="{BEE66F38-F26F-0A47-BE14-D26817D07A74}" srcOrd="0" destOrd="0" presId="urn:microsoft.com/office/officeart/2005/8/layout/list1"/>
    <dgm:cxn modelId="{D629964C-DAC1-5741-9FE0-CE233637D195}" type="presOf" srcId="{2E6002FE-7CA3-4C67-A9EA-4BC4FC10B2B8}" destId="{8735BD9E-3289-714E-B2D2-960204074DF3}" srcOrd="1" destOrd="0" presId="urn:microsoft.com/office/officeart/2005/8/layout/list1"/>
    <dgm:cxn modelId="{FC809C5C-5DEF-4F4C-AB20-AF604FF3487D}" srcId="{5E43EDF2-7FFB-444D-B217-47AE45834788}" destId="{7DC4E3DC-014B-48C1-9BF8-B2196D3F9233}" srcOrd="0" destOrd="0" parTransId="{B8AC126C-3F14-4DCD-84E8-8D12BF722132}" sibTransId="{596978E7-BACB-4E66-952B-B071228E9D9C}"/>
    <dgm:cxn modelId="{BE2B4C6C-6E53-3646-8C4F-1701E4D5F7AF}" type="presOf" srcId="{A435E93B-6E70-4532-9ABE-313FD131C37F}" destId="{063447FD-BC0E-5A41-BF5C-265322F541E5}" srcOrd="0" destOrd="0" presId="urn:microsoft.com/office/officeart/2005/8/layout/list1"/>
    <dgm:cxn modelId="{CB26BA6C-3B7D-974C-9367-355A72F737DB}" type="presOf" srcId="{06EFEC73-5BEE-4DCC-9B1C-D638D31586DD}" destId="{BEE66F38-F26F-0A47-BE14-D26817D07A74}" srcOrd="0" destOrd="1" presId="urn:microsoft.com/office/officeart/2005/8/layout/list1"/>
    <dgm:cxn modelId="{1F8F4281-908B-534B-9A09-45C2237AC642}" type="presOf" srcId="{B7028D86-8BF3-42D2-8E19-019C6204FF10}" destId="{063447FD-BC0E-5A41-BF5C-265322F541E5}" srcOrd="0" destOrd="2" presId="urn:microsoft.com/office/officeart/2005/8/layout/list1"/>
    <dgm:cxn modelId="{3EC9159A-D41E-B74A-8B14-B9E3F07B40B2}" type="presOf" srcId="{5E43EDF2-7FFB-444D-B217-47AE45834788}" destId="{A6E59020-5A0A-5F41-805E-2AA947302189}" srcOrd="1" destOrd="0" presId="urn:microsoft.com/office/officeart/2005/8/layout/list1"/>
    <dgm:cxn modelId="{AED538A2-CCF5-DF44-A66D-46CD69E02AA7}" type="presOf" srcId="{2994ECCF-2AD2-48EA-91A2-5AB46571C17B}" destId="{063447FD-BC0E-5A41-BF5C-265322F541E5}" srcOrd="0" destOrd="1" presId="urn:microsoft.com/office/officeart/2005/8/layout/list1"/>
    <dgm:cxn modelId="{EFC018A3-A31C-2542-BA32-423895933499}" srcId="{2E6002FE-7CA3-4C67-A9EA-4BC4FC10B2B8}" destId="{27C55656-22D1-2E4C-BD6A-AA2E94DEA32E}" srcOrd="3" destOrd="0" parTransId="{B98F7DC4-A83C-A04B-A0DE-AC936CD96771}" sibTransId="{4E1D0CCC-FBE9-8E44-B4D9-C1212ADA9873}"/>
    <dgm:cxn modelId="{B2BAA8C4-09AD-944E-869E-588AF30A14F0}" type="presOf" srcId="{56C8F167-28F0-43AA-B894-91DD440A5A51}" destId="{BEE66F38-F26F-0A47-BE14-D26817D07A74}" srcOrd="0" destOrd="2" presId="urn:microsoft.com/office/officeart/2005/8/layout/list1"/>
    <dgm:cxn modelId="{F7A81FCE-32F3-433C-AD53-82AB2A519ABB}" srcId="{2E6002FE-7CA3-4C67-A9EA-4BC4FC10B2B8}" destId="{2994ECCF-2AD2-48EA-91A2-5AB46571C17B}" srcOrd="1" destOrd="0" parTransId="{3360F632-F3A0-4B7A-9164-AA67E2CFEFFC}" sibTransId="{F4D7A783-B24A-4463-98D1-EE13CB43BBD5}"/>
    <dgm:cxn modelId="{1C7E6ED7-0F2D-524C-96C2-2B067AE21360}" type="presOf" srcId="{27C55656-22D1-2E4C-BD6A-AA2E94DEA32E}" destId="{063447FD-BC0E-5A41-BF5C-265322F541E5}" srcOrd="0" destOrd="3" presId="urn:microsoft.com/office/officeart/2005/8/layout/list1"/>
    <dgm:cxn modelId="{CC27C8E6-F550-40E7-9FE2-CC2A1A3364FD}" srcId="{ED4F1A8F-AE00-4BD7-B9FE-825C3F09881F}" destId="{2E6002FE-7CA3-4C67-A9EA-4BC4FC10B2B8}" srcOrd="0" destOrd="0" parTransId="{54342FC6-B801-4CF3-9761-57C6EF8D21B2}" sibTransId="{B59AAAE3-91DE-48B0-BC74-0CF11DA16598}"/>
    <dgm:cxn modelId="{C082ADEF-2DCC-4BCC-943E-787A0B24CC9E}" srcId="{2E6002FE-7CA3-4C67-A9EA-4BC4FC10B2B8}" destId="{B7028D86-8BF3-42D2-8E19-019C6204FF10}" srcOrd="2" destOrd="0" parTransId="{8B3DC58B-96EE-49E3-8EE7-017A5A4D9D61}" sibTransId="{4FEB02CD-2334-4991-8965-0EF9A615D287}"/>
    <dgm:cxn modelId="{16E246F8-3CC3-4E28-AC7B-1D84420300A9}" srcId="{5E43EDF2-7FFB-444D-B217-47AE45834788}" destId="{06EFEC73-5BEE-4DCC-9B1C-D638D31586DD}" srcOrd="1" destOrd="0" parTransId="{73278648-F069-4B70-AA8E-10AA90815F9B}" sibTransId="{62A758B4-C71B-43CB-8A38-E559C85F01AF}"/>
    <dgm:cxn modelId="{12834AF8-710B-BE4A-BD02-F82B748FAFE4}" type="presOf" srcId="{2E6002FE-7CA3-4C67-A9EA-4BC4FC10B2B8}" destId="{6E9EDAE9-12DE-4749-B32A-521D7B559BB3}" srcOrd="0" destOrd="0" presId="urn:microsoft.com/office/officeart/2005/8/layout/list1"/>
    <dgm:cxn modelId="{467829FA-571B-4E08-BA80-3AFD88191085}" srcId="{2E6002FE-7CA3-4C67-A9EA-4BC4FC10B2B8}" destId="{A435E93B-6E70-4532-9ABE-313FD131C37F}" srcOrd="0" destOrd="0" parTransId="{B5C3C600-0B09-4133-821B-9D584F148F3F}" sibTransId="{96F11556-99FF-4E12-A0AA-503610EE8863}"/>
    <dgm:cxn modelId="{23F1EF07-F36C-934A-8F38-CE92CA148003}" type="presParOf" srcId="{24C4B7EF-4D05-7940-AA9B-8D3BEF56D314}" destId="{EC6C9139-71D3-464E-885E-5BB6C8742AF8}" srcOrd="0" destOrd="0" presId="urn:microsoft.com/office/officeart/2005/8/layout/list1"/>
    <dgm:cxn modelId="{B5C996DC-B3A0-624F-B0C6-ECA7FFD7419A}" type="presParOf" srcId="{EC6C9139-71D3-464E-885E-5BB6C8742AF8}" destId="{6E9EDAE9-12DE-4749-B32A-521D7B559BB3}" srcOrd="0" destOrd="0" presId="urn:microsoft.com/office/officeart/2005/8/layout/list1"/>
    <dgm:cxn modelId="{EA7EC01D-CB68-6D4B-AECC-549A1EFE47F2}" type="presParOf" srcId="{EC6C9139-71D3-464E-885E-5BB6C8742AF8}" destId="{8735BD9E-3289-714E-B2D2-960204074DF3}" srcOrd="1" destOrd="0" presId="urn:microsoft.com/office/officeart/2005/8/layout/list1"/>
    <dgm:cxn modelId="{CCAF3085-D4DC-7E40-A2BD-14A2F6B477C7}" type="presParOf" srcId="{24C4B7EF-4D05-7940-AA9B-8D3BEF56D314}" destId="{6CEE24F0-4215-114E-A378-C39C488DE155}" srcOrd="1" destOrd="0" presId="urn:microsoft.com/office/officeart/2005/8/layout/list1"/>
    <dgm:cxn modelId="{DEE03F13-B432-9E48-A378-9E9EEED31A18}" type="presParOf" srcId="{24C4B7EF-4D05-7940-AA9B-8D3BEF56D314}" destId="{063447FD-BC0E-5A41-BF5C-265322F541E5}" srcOrd="2" destOrd="0" presId="urn:microsoft.com/office/officeart/2005/8/layout/list1"/>
    <dgm:cxn modelId="{20FDC894-8C18-8946-84C5-9B6FE1B0A713}" type="presParOf" srcId="{24C4B7EF-4D05-7940-AA9B-8D3BEF56D314}" destId="{C8266A6C-F253-B449-8C48-4F35DDA03B80}" srcOrd="3" destOrd="0" presId="urn:microsoft.com/office/officeart/2005/8/layout/list1"/>
    <dgm:cxn modelId="{AE98CFB9-C4FA-6D47-A19F-9B7F5D105C6C}" type="presParOf" srcId="{24C4B7EF-4D05-7940-AA9B-8D3BEF56D314}" destId="{72F9DB39-C614-D749-A15C-D7D06AC55DAB}" srcOrd="4" destOrd="0" presId="urn:microsoft.com/office/officeart/2005/8/layout/list1"/>
    <dgm:cxn modelId="{46B8F153-8599-CA4F-B1D4-0277A63B190E}" type="presParOf" srcId="{72F9DB39-C614-D749-A15C-D7D06AC55DAB}" destId="{28E3F756-F095-FF48-A0B5-0C8BFB940AA8}" srcOrd="0" destOrd="0" presId="urn:microsoft.com/office/officeart/2005/8/layout/list1"/>
    <dgm:cxn modelId="{51A30F79-3CA5-B64C-889E-8C398C3EADF8}" type="presParOf" srcId="{72F9DB39-C614-D749-A15C-D7D06AC55DAB}" destId="{A6E59020-5A0A-5F41-805E-2AA947302189}" srcOrd="1" destOrd="0" presId="urn:microsoft.com/office/officeart/2005/8/layout/list1"/>
    <dgm:cxn modelId="{715C9B58-2014-E64D-B4C0-7FC583843084}" type="presParOf" srcId="{24C4B7EF-4D05-7940-AA9B-8D3BEF56D314}" destId="{1A413474-DCE6-D14B-B6B3-C4D636701630}" srcOrd="5" destOrd="0" presId="urn:microsoft.com/office/officeart/2005/8/layout/list1"/>
    <dgm:cxn modelId="{283F27C1-B747-CF48-A643-AF23C5758BD6}" type="presParOf" srcId="{24C4B7EF-4D05-7940-AA9B-8D3BEF56D314}" destId="{BEE66F38-F26F-0A47-BE14-D26817D07A7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5BA0FB-E4BA-4D97-B284-30E9AC0ECE89}" type="doc">
      <dgm:prSet loTypeId="urn:microsoft.com/office/officeart/2005/8/layout/cycle7" loCatId="cycle" qsTypeId="urn:microsoft.com/office/officeart/2005/8/quickstyle/simple1" qsCatId="simple" csTypeId="urn:microsoft.com/office/officeart/2005/8/colors/accent2_1" csCatId="accent2" phldr="1"/>
      <dgm:spPr/>
      <dgm:t>
        <a:bodyPr/>
        <a:lstStyle/>
        <a:p>
          <a:endParaRPr lang="en-US"/>
        </a:p>
      </dgm:t>
    </dgm:pt>
    <dgm:pt modelId="{9A493A0F-517A-469A-ADC4-FFA35B53183B}">
      <dgm:prSet phldrT="[Testo]"/>
      <dgm:spPr/>
      <dgm:t>
        <a:bodyPr/>
        <a:lstStyle/>
        <a:p>
          <a:r>
            <a:rPr lang="en-US" noProof="0" dirty="0"/>
            <a:t>Frequency</a:t>
          </a:r>
        </a:p>
      </dgm:t>
    </dgm:pt>
    <dgm:pt modelId="{661532BE-2280-41ED-B501-A435EF7E428A}" type="parTrans" cxnId="{E6B21143-76CA-4144-A965-84EADA8FF115}">
      <dgm:prSet/>
      <dgm:spPr/>
      <dgm:t>
        <a:bodyPr/>
        <a:lstStyle/>
        <a:p>
          <a:endParaRPr lang="en-US"/>
        </a:p>
      </dgm:t>
    </dgm:pt>
    <dgm:pt modelId="{834BC94E-817F-4C1D-B94B-82F6A53B6778}" type="sibTrans" cxnId="{E6B21143-76CA-4144-A965-84EADA8FF115}">
      <dgm:prSet/>
      <dgm:spPr/>
      <dgm:t>
        <a:bodyPr/>
        <a:lstStyle/>
        <a:p>
          <a:endParaRPr lang="en-US"/>
        </a:p>
      </dgm:t>
    </dgm:pt>
    <dgm:pt modelId="{281E9894-579E-46F2-BFF9-E304BD82BA55}">
      <dgm:prSet phldrT="[Testo]"/>
      <dgm:spPr/>
      <dgm:t>
        <a:bodyPr/>
        <a:lstStyle/>
        <a:p>
          <a:r>
            <a:rPr lang="en-US" noProof="0" dirty="0"/>
            <a:t>Impact</a:t>
          </a:r>
        </a:p>
      </dgm:t>
    </dgm:pt>
    <dgm:pt modelId="{897D6A60-70ED-4492-907C-FC55DA1D401F}" type="parTrans" cxnId="{4AFEA471-038C-42F2-B354-573817CD3DCB}">
      <dgm:prSet/>
      <dgm:spPr/>
      <dgm:t>
        <a:bodyPr/>
        <a:lstStyle/>
        <a:p>
          <a:endParaRPr lang="en-US"/>
        </a:p>
      </dgm:t>
    </dgm:pt>
    <dgm:pt modelId="{3E4DC963-6CE3-43DB-8401-918D39F286F0}" type="sibTrans" cxnId="{4AFEA471-038C-42F2-B354-573817CD3DCB}">
      <dgm:prSet/>
      <dgm:spPr/>
      <dgm:t>
        <a:bodyPr/>
        <a:lstStyle/>
        <a:p>
          <a:endParaRPr lang="en-US"/>
        </a:p>
      </dgm:t>
    </dgm:pt>
    <dgm:pt modelId="{CAA506B5-CD92-48C1-84F2-D03E875B9785}">
      <dgm:prSet phldrT="[Testo]"/>
      <dgm:spPr/>
      <dgm:t>
        <a:bodyPr/>
        <a:lstStyle/>
        <a:p>
          <a:r>
            <a:rPr lang="en-US" noProof="0" dirty="0"/>
            <a:t>Persistence</a:t>
          </a:r>
        </a:p>
      </dgm:t>
    </dgm:pt>
    <dgm:pt modelId="{73C4AD48-9A0D-490F-8C77-CA1000745771}" type="parTrans" cxnId="{E29BF87A-E36F-40AC-9187-A33EC0EAE154}">
      <dgm:prSet/>
      <dgm:spPr/>
      <dgm:t>
        <a:bodyPr/>
        <a:lstStyle/>
        <a:p>
          <a:endParaRPr lang="en-US"/>
        </a:p>
      </dgm:t>
    </dgm:pt>
    <dgm:pt modelId="{158B0B65-2B0A-4444-AC41-6C55B9D17E5A}" type="sibTrans" cxnId="{E29BF87A-E36F-40AC-9187-A33EC0EAE154}">
      <dgm:prSet/>
      <dgm:spPr/>
      <dgm:t>
        <a:bodyPr/>
        <a:lstStyle/>
        <a:p>
          <a:endParaRPr lang="en-US"/>
        </a:p>
      </dgm:t>
    </dgm:pt>
    <dgm:pt modelId="{772C2772-F402-4566-83E1-0D77263B8C9B}" type="pres">
      <dgm:prSet presAssocID="{B15BA0FB-E4BA-4D97-B284-30E9AC0ECE89}" presName="Name0" presStyleCnt="0">
        <dgm:presLayoutVars>
          <dgm:dir/>
          <dgm:resizeHandles val="exact"/>
        </dgm:presLayoutVars>
      </dgm:prSet>
      <dgm:spPr/>
    </dgm:pt>
    <dgm:pt modelId="{C88A01CF-4451-41FA-836B-415E003AC5A1}" type="pres">
      <dgm:prSet presAssocID="{9A493A0F-517A-469A-ADC4-FFA35B53183B}" presName="node" presStyleLbl="node1" presStyleIdx="0" presStyleCnt="3">
        <dgm:presLayoutVars>
          <dgm:bulletEnabled val="1"/>
        </dgm:presLayoutVars>
      </dgm:prSet>
      <dgm:spPr/>
    </dgm:pt>
    <dgm:pt modelId="{1DC1A1C4-9D18-444E-83C0-B73D22372472}" type="pres">
      <dgm:prSet presAssocID="{834BC94E-817F-4C1D-B94B-82F6A53B6778}" presName="sibTrans" presStyleLbl="sibTrans2D1" presStyleIdx="0" presStyleCnt="3"/>
      <dgm:spPr/>
    </dgm:pt>
    <dgm:pt modelId="{87257E15-25D3-4036-9693-AA73787C71C3}" type="pres">
      <dgm:prSet presAssocID="{834BC94E-817F-4C1D-B94B-82F6A53B6778}" presName="connectorText" presStyleLbl="sibTrans2D1" presStyleIdx="0" presStyleCnt="3"/>
      <dgm:spPr/>
    </dgm:pt>
    <dgm:pt modelId="{ABC0DB3B-77A7-46E4-9425-590DD039609D}" type="pres">
      <dgm:prSet presAssocID="{281E9894-579E-46F2-BFF9-E304BD82BA55}" presName="node" presStyleLbl="node1" presStyleIdx="1" presStyleCnt="3">
        <dgm:presLayoutVars>
          <dgm:bulletEnabled val="1"/>
        </dgm:presLayoutVars>
      </dgm:prSet>
      <dgm:spPr/>
    </dgm:pt>
    <dgm:pt modelId="{4D05210B-0915-49A3-8393-B0C93DDC55F5}" type="pres">
      <dgm:prSet presAssocID="{3E4DC963-6CE3-43DB-8401-918D39F286F0}" presName="sibTrans" presStyleLbl="sibTrans2D1" presStyleIdx="1" presStyleCnt="3"/>
      <dgm:spPr/>
    </dgm:pt>
    <dgm:pt modelId="{34BE19D3-5C77-414C-9A17-226E678E8ADC}" type="pres">
      <dgm:prSet presAssocID="{3E4DC963-6CE3-43DB-8401-918D39F286F0}" presName="connectorText" presStyleLbl="sibTrans2D1" presStyleIdx="1" presStyleCnt="3"/>
      <dgm:spPr/>
    </dgm:pt>
    <dgm:pt modelId="{58C86A9F-CC0F-4F4C-983D-1B0F8F85C7F8}" type="pres">
      <dgm:prSet presAssocID="{CAA506B5-CD92-48C1-84F2-D03E875B9785}" presName="node" presStyleLbl="node1" presStyleIdx="2" presStyleCnt="3">
        <dgm:presLayoutVars>
          <dgm:bulletEnabled val="1"/>
        </dgm:presLayoutVars>
      </dgm:prSet>
      <dgm:spPr/>
    </dgm:pt>
    <dgm:pt modelId="{BEF45421-A8A9-46C3-B11D-6FD75F9279F3}" type="pres">
      <dgm:prSet presAssocID="{158B0B65-2B0A-4444-AC41-6C55B9D17E5A}" presName="sibTrans" presStyleLbl="sibTrans2D1" presStyleIdx="2" presStyleCnt="3"/>
      <dgm:spPr/>
    </dgm:pt>
    <dgm:pt modelId="{ECFB0CB1-F6A9-404C-905F-F2FF63AAA688}" type="pres">
      <dgm:prSet presAssocID="{158B0B65-2B0A-4444-AC41-6C55B9D17E5A}" presName="connectorText" presStyleLbl="sibTrans2D1" presStyleIdx="2" presStyleCnt="3"/>
      <dgm:spPr/>
    </dgm:pt>
  </dgm:ptLst>
  <dgm:cxnLst>
    <dgm:cxn modelId="{ACA6B109-B4D2-432E-B224-8627076740B6}" type="presOf" srcId="{281E9894-579E-46F2-BFF9-E304BD82BA55}" destId="{ABC0DB3B-77A7-46E4-9425-590DD039609D}" srcOrd="0" destOrd="0" presId="urn:microsoft.com/office/officeart/2005/8/layout/cycle7"/>
    <dgm:cxn modelId="{2BDF2115-E89D-4514-825F-FA7CD0C74C11}" type="presOf" srcId="{158B0B65-2B0A-4444-AC41-6C55B9D17E5A}" destId="{BEF45421-A8A9-46C3-B11D-6FD75F9279F3}" srcOrd="0" destOrd="0" presId="urn:microsoft.com/office/officeart/2005/8/layout/cycle7"/>
    <dgm:cxn modelId="{BE7D3327-B6BF-45C4-99E1-D3BDF7BC4374}" type="presOf" srcId="{CAA506B5-CD92-48C1-84F2-D03E875B9785}" destId="{58C86A9F-CC0F-4F4C-983D-1B0F8F85C7F8}" srcOrd="0" destOrd="0" presId="urn:microsoft.com/office/officeart/2005/8/layout/cycle7"/>
    <dgm:cxn modelId="{5784D229-A001-4F43-8B4B-3CB586163756}" type="presOf" srcId="{834BC94E-817F-4C1D-B94B-82F6A53B6778}" destId="{87257E15-25D3-4036-9693-AA73787C71C3}" srcOrd="1" destOrd="0" presId="urn:microsoft.com/office/officeart/2005/8/layout/cycle7"/>
    <dgm:cxn modelId="{E6B21143-76CA-4144-A965-84EADA8FF115}" srcId="{B15BA0FB-E4BA-4D97-B284-30E9AC0ECE89}" destId="{9A493A0F-517A-469A-ADC4-FFA35B53183B}" srcOrd="0" destOrd="0" parTransId="{661532BE-2280-41ED-B501-A435EF7E428A}" sibTransId="{834BC94E-817F-4C1D-B94B-82F6A53B6778}"/>
    <dgm:cxn modelId="{C2B1DA48-0593-4C30-BC8F-50934F0D0C57}" type="presOf" srcId="{B15BA0FB-E4BA-4D97-B284-30E9AC0ECE89}" destId="{772C2772-F402-4566-83E1-0D77263B8C9B}" srcOrd="0" destOrd="0" presId="urn:microsoft.com/office/officeart/2005/8/layout/cycle7"/>
    <dgm:cxn modelId="{AE27114D-233E-423A-979B-5F595EFB6BC2}" type="presOf" srcId="{9A493A0F-517A-469A-ADC4-FFA35B53183B}" destId="{C88A01CF-4451-41FA-836B-415E003AC5A1}" srcOrd="0" destOrd="0" presId="urn:microsoft.com/office/officeart/2005/8/layout/cycle7"/>
    <dgm:cxn modelId="{4AFEA471-038C-42F2-B354-573817CD3DCB}" srcId="{B15BA0FB-E4BA-4D97-B284-30E9AC0ECE89}" destId="{281E9894-579E-46F2-BFF9-E304BD82BA55}" srcOrd="1" destOrd="0" parTransId="{897D6A60-70ED-4492-907C-FC55DA1D401F}" sibTransId="{3E4DC963-6CE3-43DB-8401-918D39F286F0}"/>
    <dgm:cxn modelId="{E29BF87A-E36F-40AC-9187-A33EC0EAE154}" srcId="{B15BA0FB-E4BA-4D97-B284-30E9AC0ECE89}" destId="{CAA506B5-CD92-48C1-84F2-D03E875B9785}" srcOrd="2" destOrd="0" parTransId="{73C4AD48-9A0D-490F-8C77-CA1000745771}" sibTransId="{158B0B65-2B0A-4444-AC41-6C55B9D17E5A}"/>
    <dgm:cxn modelId="{7AE71182-AFE2-4D7A-921C-A74CA31145B1}" type="presOf" srcId="{3E4DC963-6CE3-43DB-8401-918D39F286F0}" destId="{4D05210B-0915-49A3-8393-B0C93DDC55F5}" srcOrd="0" destOrd="0" presId="urn:microsoft.com/office/officeart/2005/8/layout/cycle7"/>
    <dgm:cxn modelId="{C6B7FBB1-408C-4EC1-B364-E0404925EC07}" type="presOf" srcId="{158B0B65-2B0A-4444-AC41-6C55B9D17E5A}" destId="{ECFB0CB1-F6A9-404C-905F-F2FF63AAA688}" srcOrd="1" destOrd="0" presId="urn:microsoft.com/office/officeart/2005/8/layout/cycle7"/>
    <dgm:cxn modelId="{E96FDBE1-4CCF-4251-83F7-30BF508F6C66}" type="presOf" srcId="{3E4DC963-6CE3-43DB-8401-918D39F286F0}" destId="{34BE19D3-5C77-414C-9A17-226E678E8ADC}" srcOrd="1" destOrd="0" presId="urn:microsoft.com/office/officeart/2005/8/layout/cycle7"/>
    <dgm:cxn modelId="{2C0D5BED-29E3-44D1-B559-AC20EC69C550}" type="presOf" srcId="{834BC94E-817F-4C1D-B94B-82F6A53B6778}" destId="{1DC1A1C4-9D18-444E-83C0-B73D22372472}" srcOrd="0" destOrd="0" presId="urn:microsoft.com/office/officeart/2005/8/layout/cycle7"/>
    <dgm:cxn modelId="{4AFD3CB7-11CC-46F0-8371-1A52900B6146}" type="presParOf" srcId="{772C2772-F402-4566-83E1-0D77263B8C9B}" destId="{C88A01CF-4451-41FA-836B-415E003AC5A1}" srcOrd="0" destOrd="0" presId="urn:microsoft.com/office/officeart/2005/8/layout/cycle7"/>
    <dgm:cxn modelId="{BD152503-CD62-41F1-A489-0FEFB920707D}" type="presParOf" srcId="{772C2772-F402-4566-83E1-0D77263B8C9B}" destId="{1DC1A1C4-9D18-444E-83C0-B73D22372472}" srcOrd="1" destOrd="0" presId="urn:microsoft.com/office/officeart/2005/8/layout/cycle7"/>
    <dgm:cxn modelId="{B8F1824A-1A30-4D23-903E-D4EC0AB4742B}" type="presParOf" srcId="{1DC1A1C4-9D18-444E-83C0-B73D22372472}" destId="{87257E15-25D3-4036-9693-AA73787C71C3}" srcOrd="0" destOrd="0" presId="urn:microsoft.com/office/officeart/2005/8/layout/cycle7"/>
    <dgm:cxn modelId="{28A599CA-BA26-494F-B2B6-D49ADF4A1A6D}" type="presParOf" srcId="{772C2772-F402-4566-83E1-0D77263B8C9B}" destId="{ABC0DB3B-77A7-46E4-9425-590DD039609D}" srcOrd="2" destOrd="0" presId="urn:microsoft.com/office/officeart/2005/8/layout/cycle7"/>
    <dgm:cxn modelId="{AE195376-BE50-4020-B77D-75D93426EEB0}" type="presParOf" srcId="{772C2772-F402-4566-83E1-0D77263B8C9B}" destId="{4D05210B-0915-49A3-8393-B0C93DDC55F5}" srcOrd="3" destOrd="0" presId="urn:microsoft.com/office/officeart/2005/8/layout/cycle7"/>
    <dgm:cxn modelId="{3F53D589-0BBF-4538-9E36-AF35E6B892BA}" type="presParOf" srcId="{4D05210B-0915-49A3-8393-B0C93DDC55F5}" destId="{34BE19D3-5C77-414C-9A17-226E678E8ADC}" srcOrd="0" destOrd="0" presId="urn:microsoft.com/office/officeart/2005/8/layout/cycle7"/>
    <dgm:cxn modelId="{525F75F4-B4C5-46D4-BADE-238D128ABCF9}" type="presParOf" srcId="{772C2772-F402-4566-83E1-0D77263B8C9B}" destId="{58C86A9F-CC0F-4F4C-983D-1B0F8F85C7F8}" srcOrd="4" destOrd="0" presId="urn:microsoft.com/office/officeart/2005/8/layout/cycle7"/>
    <dgm:cxn modelId="{033E2014-1085-48F4-B0CA-F3DCE4FAC4B5}" type="presParOf" srcId="{772C2772-F402-4566-83E1-0D77263B8C9B}" destId="{BEF45421-A8A9-46C3-B11D-6FD75F9279F3}" srcOrd="5" destOrd="0" presId="urn:microsoft.com/office/officeart/2005/8/layout/cycle7"/>
    <dgm:cxn modelId="{E8C4AA37-DCAF-4DF8-A0C2-17ADD533937E}" type="presParOf" srcId="{BEF45421-A8A9-46C3-B11D-6FD75F9279F3}" destId="{ECFB0CB1-F6A9-404C-905F-F2FF63AAA688}"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447FD-BC0E-5A41-BF5C-265322F541E5}">
      <dsp:nvSpPr>
        <dsp:cNvPr id="0" name=""/>
        <dsp:cNvSpPr/>
      </dsp:nvSpPr>
      <dsp:spPr>
        <a:xfrm>
          <a:off x="0" y="386181"/>
          <a:ext cx="10515600" cy="2009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58216" rIns="816127"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solidFill>
                <a:schemeClr val="bg2">
                  <a:lumMod val="50000"/>
                </a:schemeClr>
              </a:solidFill>
            </a:rPr>
            <a:t>Guidelines</a:t>
          </a:r>
        </a:p>
        <a:p>
          <a:pPr marL="228600" lvl="1" indent="-228600" algn="l" defTabSz="977900">
            <a:lnSpc>
              <a:spcPct val="90000"/>
            </a:lnSpc>
            <a:spcBef>
              <a:spcPct val="0"/>
            </a:spcBef>
            <a:spcAft>
              <a:spcPct val="15000"/>
            </a:spcAft>
            <a:buChar char="•"/>
          </a:pPr>
          <a:r>
            <a:rPr lang="en-US" sz="2200" kern="1200" dirty="0">
              <a:solidFill>
                <a:schemeClr val="bg2">
                  <a:lumMod val="50000"/>
                </a:schemeClr>
              </a:solidFill>
            </a:rPr>
            <a:t>Principles</a:t>
          </a:r>
        </a:p>
        <a:p>
          <a:pPr marL="228600" lvl="1" indent="-228600" algn="l" defTabSz="977900">
            <a:lnSpc>
              <a:spcPct val="90000"/>
            </a:lnSpc>
            <a:spcBef>
              <a:spcPct val="0"/>
            </a:spcBef>
            <a:spcAft>
              <a:spcPct val="15000"/>
            </a:spcAft>
            <a:buChar char="•"/>
          </a:pPr>
          <a:r>
            <a:rPr lang="en-US" sz="2200" kern="1200" dirty="0">
              <a:solidFill>
                <a:schemeClr val="bg2">
                  <a:lumMod val="50000"/>
                </a:schemeClr>
              </a:solidFill>
            </a:rPr>
            <a:t>Theories</a:t>
          </a:r>
        </a:p>
        <a:p>
          <a:pPr marL="228600" lvl="1" indent="-228600" algn="l" defTabSz="977900">
            <a:lnSpc>
              <a:spcPct val="90000"/>
            </a:lnSpc>
            <a:spcBef>
              <a:spcPct val="0"/>
            </a:spcBef>
            <a:spcAft>
              <a:spcPct val="15000"/>
            </a:spcAft>
            <a:buChar char="•"/>
          </a:pPr>
          <a:r>
            <a:rPr lang="en-US" sz="2200" kern="1200" dirty="0">
              <a:solidFill>
                <a:schemeClr val="bg2">
                  <a:lumMod val="50000"/>
                </a:schemeClr>
              </a:solidFill>
            </a:rPr>
            <a:t>Design Patterns</a:t>
          </a:r>
        </a:p>
      </dsp:txBody>
      <dsp:txXfrm>
        <a:off x="0" y="386181"/>
        <a:ext cx="10515600" cy="2009700"/>
      </dsp:txXfrm>
    </dsp:sp>
    <dsp:sp modelId="{8735BD9E-3289-714E-B2D2-960204074DF3}">
      <dsp:nvSpPr>
        <dsp:cNvPr id="0" name=""/>
        <dsp:cNvSpPr/>
      </dsp:nvSpPr>
      <dsp:spPr>
        <a:xfrm>
          <a:off x="525780" y="61461"/>
          <a:ext cx="7360920" cy="649440"/>
        </a:xfrm>
        <a:prstGeom prst="round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77900">
            <a:lnSpc>
              <a:spcPct val="90000"/>
            </a:lnSpc>
            <a:spcBef>
              <a:spcPct val="0"/>
            </a:spcBef>
            <a:spcAft>
              <a:spcPct val="35000"/>
            </a:spcAft>
            <a:buNone/>
          </a:pPr>
          <a:r>
            <a:rPr lang="en-US" sz="2200" kern="1200" dirty="0"/>
            <a:t>Generating design solutions</a:t>
          </a:r>
        </a:p>
      </dsp:txBody>
      <dsp:txXfrm>
        <a:off x="557483" y="93164"/>
        <a:ext cx="7297514" cy="586034"/>
      </dsp:txXfrm>
    </dsp:sp>
    <dsp:sp modelId="{BEE66F38-F26F-0A47-BE14-D26817D07A74}">
      <dsp:nvSpPr>
        <dsp:cNvPr id="0" name=""/>
        <dsp:cNvSpPr/>
      </dsp:nvSpPr>
      <dsp:spPr>
        <a:xfrm>
          <a:off x="0" y="2839401"/>
          <a:ext cx="10515600" cy="166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58216" rIns="816127"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Expert reviews and heuristics</a:t>
          </a:r>
          <a:endParaRPr lang="en-US" sz="2200" kern="1200" dirty="0"/>
        </a:p>
        <a:p>
          <a:pPr marL="228600" lvl="1" indent="-228600" algn="l" defTabSz="977900">
            <a:lnSpc>
              <a:spcPct val="90000"/>
            </a:lnSpc>
            <a:spcBef>
              <a:spcPct val="0"/>
            </a:spcBef>
            <a:spcAft>
              <a:spcPct val="15000"/>
            </a:spcAft>
            <a:buChar char="•"/>
          </a:pPr>
          <a:r>
            <a:rPr lang="en-US" sz="2200" kern="1200"/>
            <a:t>Usability testing</a:t>
          </a:r>
          <a:endParaRPr lang="en-US" sz="2200" kern="1200" dirty="0"/>
        </a:p>
        <a:p>
          <a:pPr marL="228600" lvl="1" indent="-228600" algn="l" defTabSz="977900">
            <a:lnSpc>
              <a:spcPct val="90000"/>
            </a:lnSpc>
            <a:spcBef>
              <a:spcPct val="0"/>
            </a:spcBef>
            <a:spcAft>
              <a:spcPct val="15000"/>
            </a:spcAft>
            <a:buChar char="•"/>
          </a:pPr>
          <a:r>
            <a:rPr lang="en-US" sz="2200" kern="1200"/>
            <a:t>Controlled experiments</a:t>
          </a:r>
          <a:endParaRPr lang="en-US" sz="2200" kern="1200" dirty="0"/>
        </a:p>
      </dsp:txBody>
      <dsp:txXfrm>
        <a:off x="0" y="2839401"/>
        <a:ext cx="10515600" cy="1663200"/>
      </dsp:txXfrm>
    </dsp:sp>
    <dsp:sp modelId="{A6E59020-5A0A-5F41-805E-2AA947302189}">
      <dsp:nvSpPr>
        <dsp:cNvPr id="0" name=""/>
        <dsp:cNvSpPr/>
      </dsp:nvSpPr>
      <dsp:spPr>
        <a:xfrm>
          <a:off x="525780" y="2514681"/>
          <a:ext cx="7360920"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77900">
            <a:lnSpc>
              <a:spcPct val="90000"/>
            </a:lnSpc>
            <a:spcBef>
              <a:spcPct val="0"/>
            </a:spcBef>
            <a:spcAft>
              <a:spcPct val="35000"/>
            </a:spcAft>
            <a:buNone/>
          </a:pPr>
          <a:r>
            <a:rPr lang="en-US" sz="2200" kern="1200" dirty="0"/>
            <a:t>Evaluating generated designs</a:t>
          </a:r>
        </a:p>
      </dsp:txBody>
      <dsp:txXfrm>
        <a:off x="557483" y="2546384"/>
        <a:ext cx="7297514" cy="586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A01CF-4451-41FA-836B-415E003AC5A1}">
      <dsp:nvSpPr>
        <dsp:cNvPr id="0" name=""/>
        <dsp:cNvSpPr/>
      </dsp:nvSpPr>
      <dsp:spPr>
        <a:xfrm>
          <a:off x="774022" y="457"/>
          <a:ext cx="816157" cy="408078"/>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noProof="0" dirty="0"/>
            <a:t>Frequency</a:t>
          </a:r>
        </a:p>
      </dsp:txBody>
      <dsp:txXfrm>
        <a:off x="785974" y="12409"/>
        <a:ext cx="792253" cy="384174"/>
      </dsp:txXfrm>
    </dsp:sp>
    <dsp:sp modelId="{1DC1A1C4-9D18-444E-83C0-B73D22372472}">
      <dsp:nvSpPr>
        <dsp:cNvPr id="0" name=""/>
        <dsp:cNvSpPr/>
      </dsp:nvSpPr>
      <dsp:spPr>
        <a:xfrm rot="3600000">
          <a:off x="1306409" y="716653"/>
          <a:ext cx="425232" cy="142827"/>
        </a:xfrm>
        <a:prstGeom prst="lef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349257" y="745218"/>
        <a:ext cx="339536" cy="85697"/>
      </dsp:txXfrm>
    </dsp:sp>
    <dsp:sp modelId="{ABC0DB3B-77A7-46E4-9425-590DD039609D}">
      <dsp:nvSpPr>
        <dsp:cNvPr id="0" name=""/>
        <dsp:cNvSpPr/>
      </dsp:nvSpPr>
      <dsp:spPr>
        <a:xfrm>
          <a:off x="1447871" y="1167597"/>
          <a:ext cx="816157" cy="408078"/>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noProof="0" dirty="0"/>
            <a:t>Impact</a:t>
          </a:r>
        </a:p>
      </dsp:txBody>
      <dsp:txXfrm>
        <a:off x="1459823" y="1179549"/>
        <a:ext cx="792253" cy="384174"/>
      </dsp:txXfrm>
    </dsp:sp>
    <dsp:sp modelId="{4D05210B-0915-49A3-8393-B0C93DDC55F5}">
      <dsp:nvSpPr>
        <dsp:cNvPr id="0" name=""/>
        <dsp:cNvSpPr/>
      </dsp:nvSpPr>
      <dsp:spPr>
        <a:xfrm rot="10800000">
          <a:off x="969484" y="1300223"/>
          <a:ext cx="425232" cy="142827"/>
        </a:xfrm>
        <a:prstGeom prst="lef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1012332" y="1328788"/>
        <a:ext cx="339536" cy="85697"/>
      </dsp:txXfrm>
    </dsp:sp>
    <dsp:sp modelId="{58C86A9F-CC0F-4F4C-983D-1B0F8F85C7F8}">
      <dsp:nvSpPr>
        <dsp:cNvPr id="0" name=""/>
        <dsp:cNvSpPr/>
      </dsp:nvSpPr>
      <dsp:spPr>
        <a:xfrm>
          <a:off x="100173" y="1167597"/>
          <a:ext cx="816157" cy="408078"/>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noProof="0" dirty="0"/>
            <a:t>Persistence</a:t>
          </a:r>
        </a:p>
      </dsp:txBody>
      <dsp:txXfrm>
        <a:off x="112125" y="1179549"/>
        <a:ext cx="792253" cy="384174"/>
      </dsp:txXfrm>
    </dsp:sp>
    <dsp:sp modelId="{BEF45421-A8A9-46C3-B11D-6FD75F9279F3}">
      <dsp:nvSpPr>
        <dsp:cNvPr id="0" name=""/>
        <dsp:cNvSpPr/>
      </dsp:nvSpPr>
      <dsp:spPr>
        <a:xfrm rot="18000000">
          <a:off x="632560" y="716653"/>
          <a:ext cx="425232" cy="142827"/>
        </a:xfrm>
        <a:prstGeom prst="lef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75408" y="745218"/>
        <a:ext cx="339536" cy="8569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D9ED4-ED9B-864A-931C-67A0309358CA}" type="datetimeFigureOut">
              <a:rPr lang="it-IT" smtClean="0"/>
              <a:t>20/11/23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it-IT"/>
              <a:t>Modifica gli stili del testo dello schema
Secondo livello
Terzo livello
Quarto livello
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F9042D-0ADE-0E48-9BA2-56F4EC264E4E}" type="slidenum">
              <a:rPr lang="it-IT" smtClean="0"/>
              <a:t>‹#›</a:t>
            </a:fld>
            <a:endParaRPr lang="it-IT"/>
          </a:p>
        </p:txBody>
      </p:sp>
    </p:spTree>
    <p:extLst>
      <p:ext uri="{BB962C8B-B14F-4D97-AF65-F5344CB8AC3E}">
        <p14:creationId xmlns:p14="http://schemas.microsoft.com/office/powerpoint/2010/main" val="268201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Experts checking our designs according to some principles.</a:t>
            </a:r>
          </a:p>
        </p:txBody>
      </p:sp>
      <p:sp>
        <p:nvSpPr>
          <p:cNvPr id="4" name="Slide Number Placeholder 3"/>
          <p:cNvSpPr>
            <a:spLocks noGrp="1"/>
          </p:cNvSpPr>
          <p:nvPr>
            <p:ph type="sldNum" sz="quarter" idx="5"/>
          </p:nvPr>
        </p:nvSpPr>
        <p:spPr/>
        <p:txBody>
          <a:bodyPr/>
          <a:lstStyle/>
          <a:p>
            <a:fld id="{BEF9042D-0ADE-0E48-9BA2-56F4EC264E4E}" type="slidenum">
              <a:rPr lang="it-IT" smtClean="0"/>
              <a:t>1</a:t>
            </a:fld>
            <a:endParaRPr lang="it-IT"/>
          </a:p>
        </p:txBody>
      </p:sp>
    </p:spTree>
    <p:extLst>
      <p:ext uri="{BB962C8B-B14F-4D97-AF65-F5344CB8AC3E}">
        <p14:creationId xmlns:p14="http://schemas.microsoft.com/office/powerpoint/2010/main" val="2614252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45</a:t>
            </a:r>
          </a:p>
        </p:txBody>
      </p:sp>
      <p:sp>
        <p:nvSpPr>
          <p:cNvPr id="4" name="Slide Number Placeholder 3"/>
          <p:cNvSpPr>
            <a:spLocks noGrp="1"/>
          </p:cNvSpPr>
          <p:nvPr>
            <p:ph type="sldNum" sz="quarter" idx="5"/>
          </p:nvPr>
        </p:nvSpPr>
        <p:spPr/>
        <p:txBody>
          <a:bodyPr/>
          <a:lstStyle/>
          <a:p>
            <a:fld id="{BEF9042D-0ADE-0E48-9BA2-56F4EC264E4E}" type="slidenum">
              <a:rPr lang="it-IT" smtClean="0"/>
              <a:t>14</a:t>
            </a:fld>
            <a:endParaRPr lang="it-IT"/>
          </a:p>
        </p:txBody>
      </p:sp>
    </p:spTree>
    <p:extLst>
      <p:ext uri="{BB962C8B-B14F-4D97-AF65-F5344CB8AC3E}">
        <p14:creationId xmlns:p14="http://schemas.microsoft.com/office/powerpoint/2010/main" val="498075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We look for usability problems…asking to experts</a:t>
            </a:r>
          </a:p>
        </p:txBody>
      </p:sp>
      <p:sp>
        <p:nvSpPr>
          <p:cNvPr id="4" name="Slide Number Placeholder 3"/>
          <p:cNvSpPr>
            <a:spLocks noGrp="1"/>
          </p:cNvSpPr>
          <p:nvPr>
            <p:ph type="sldNum" sz="quarter" idx="5"/>
          </p:nvPr>
        </p:nvSpPr>
        <p:spPr/>
        <p:txBody>
          <a:bodyPr/>
          <a:lstStyle/>
          <a:p>
            <a:fld id="{BEF9042D-0ADE-0E48-9BA2-56F4EC264E4E}" type="slidenum">
              <a:rPr lang="it-IT" smtClean="0"/>
              <a:t>15</a:t>
            </a:fld>
            <a:endParaRPr lang="it-IT"/>
          </a:p>
        </p:txBody>
      </p:sp>
    </p:spTree>
    <p:extLst>
      <p:ext uri="{BB962C8B-B14F-4D97-AF65-F5344CB8AC3E}">
        <p14:creationId xmlns:p14="http://schemas.microsoft.com/office/powerpoint/2010/main" val="2842091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Expert will critique your design…in a constructive way.</a:t>
            </a:r>
          </a:p>
          <a:p>
            <a:endParaRPr lang="en-IT" dirty="0"/>
          </a:p>
          <a:p>
            <a:r>
              <a:rPr lang="en-IT" dirty="0"/>
              <a:t>Easy to solve: you don’t need the target population to know that your black text on top of that very dark image is not readable…</a:t>
            </a:r>
          </a:p>
          <a:p>
            <a:endParaRPr lang="en-IT" dirty="0"/>
          </a:p>
          <a:p>
            <a:r>
              <a:rPr lang="en-GB" dirty="0"/>
              <a:t>K</a:t>
            </a:r>
            <a:r>
              <a:rPr lang="en-IT" dirty="0"/>
              <a:t>nown problems, our app is on the playstore and we are receiving a lot of bad reviews…</a:t>
            </a:r>
          </a:p>
        </p:txBody>
      </p:sp>
      <p:sp>
        <p:nvSpPr>
          <p:cNvPr id="4" name="Slide Number Placeholder 3"/>
          <p:cNvSpPr>
            <a:spLocks noGrp="1"/>
          </p:cNvSpPr>
          <p:nvPr>
            <p:ph type="sldNum" sz="quarter" idx="5"/>
          </p:nvPr>
        </p:nvSpPr>
        <p:spPr/>
        <p:txBody>
          <a:bodyPr/>
          <a:lstStyle/>
          <a:p>
            <a:fld id="{BEF9042D-0ADE-0E48-9BA2-56F4EC264E4E}" type="slidenum">
              <a:rPr lang="it-IT" smtClean="0"/>
              <a:t>16</a:t>
            </a:fld>
            <a:endParaRPr lang="it-IT"/>
          </a:p>
        </p:txBody>
      </p:sp>
    </p:spTree>
    <p:extLst>
      <p:ext uri="{BB962C8B-B14F-4D97-AF65-F5344CB8AC3E}">
        <p14:creationId xmlns:p14="http://schemas.microsoft.com/office/powerpoint/2010/main" val="2235012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IT" dirty="0"/>
              <a:t>ork with Norman</a:t>
            </a:r>
          </a:p>
          <a:p>
            <a:endParaRPr lang="en-IT" dirty="0"/>
          </a:p>
          <a:p>
            <a:r>
              <a:rPr lang="en-GB" dirty="0"/>
              <a:t>Y</a:t>
            </a:r>
            <a:r>
              <a:rPr lang="en-IT" dirty="0"/>
              <a:t>ou can also define your own heuristics</a:t>
            </a:r>
          </a:p>
          <a:p>
            <a:endParaRPr lang="en-IT" dirty="0"/>
          </a:p>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17</a:t>
            </a:fld>
            <a:endParaRPr lang="it-IT"/>
          </a:p>
        </p:txBody>
      </p:sp>
    </p:spTree>
    <p:extLst>
      <p:ext uri="{BB962C8B-B14F-4D97-AF65-F5344CB8AC3E}">
        <p14:creationId xmlns:p14="http://schemas.microsoft.com/office/powerpoint/2010/main" val="3619139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IT" dirty="0"/>
              <a:t>ome heuristics can be ignored –&gt; fonts, colors, … cannot be assessed on a low fidelity prototype</a:t>
            </a:r>
          </a:p>
        </p:txBody>
      </p:sp>
      <p:sp>
        <p:nvSpPr>
          <p:cNvPr id="4" name="Slide Number Placeholder 3"/>
          <p:cNvSpPr>
            <a:spLocks noGrp="1"/>
          </p:cNvSpPr>
          <p:nvPr>
            <p:ph type="sldNum" sz="quarter" idx="5"/>
          </p:nvPr>
        </p:nvSpPr>
        <p:spPr/>
        <p:txBody>
          <a:bodyPr/>
          <a:lstStyle/>
          <a:p>
            <a:fld id="{BEF9042D-0ADE-0E48-9BA2-56F4EC264E4E}" type="slidenum">
              <a:rPr lang="it-IT" smtClean="0"/>
              <a:t>19</a:t>
            </a:fld>
            <a:endParaRPr lang="it-IT"/>
          </a:p>
        </p:txBody>
      </p:sp>
    </p:spTree>
    <p:extLst>
      <p:ext uri="{BB962C8B-B14F-4D97-AF65-F5344CB8AC3E}">
        <p14:creationId xmlns:p14="http://schemas.microsoft.com/office/powerpoint/2010/main" val="703794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T" dirty="0"/>
              <a:t>(1) The evaluator can try to impersonate a user of the target population </a:t>
            </a:r>
          </a:p>
        </p:txBody>
      </p:sp>
      <p:sp>
        <p:nvSpPr>
          <p:cNvPr id="4" name="Slide Number Placeholder 3"/>
          <p:cNvSpPr>
            <a:spLocks noGrp="1"/>
          </p:cNvSpPr>
          <p:nvPr>
            <p:ph type="sldNum" sz="quarter" idx="5"/>
          </p:nvPr>
        </p:nvSpPr>
        <p:spPr/>
        <p:txBody>
          <a:bodyPr/>
          <a:lstStyle/>
          <a:p>
            <a:fld id="{BEF9042D-0ADE-0E48-9BA2-56F4EC264E4E}" type="slidenum">
              <a:rPr lang="it-IT" smtClean="0"/>
              <a:t>20</a:t>
            </a:fld>
            <a:endParaRPr lang="it-IT"/>
          </a:p>
        </p:txBody>
      </p:sp>
    </p:spTree>
    <p:extLst>
      <p:ext uri="{BB962C8B-B14F-4D97-AF65-F5344CB8AC3E}">
        <p14:creationId xmlns:p14="http://schemas.microsoft.com/office/powerpoint/2010/main" val="1275283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IT" dirty="0"/>
              <a:t>wo or more locations</a:t>
            </a:r>
            <a:r>
              <a:rPr lang="en-IT" dirty="0">
                <a:sym typeface="Wingdings" pitchFamily="2" charset="2"/>
              </a:rPr>
              <a:t> the designer is using different labels for the same kind of button, e.g., search and find</a:t>
            </a:r>
          </a:p>
          <a:p>
            <a:r>
              <a:rPr lang="en-IT" dirty="0">
                <a:sym typeface="Wingdings" pitchFamily="2" charset="2"/>
              </a:rPr>
              <a:t>UI stricture-&gt; the designer is not using conventions, patterns, common in a specific ecosystem (a website navigation bar that is placed on the bottom of the page rather than on the top)</a:t>
            </a:r>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23</a:t>
            </a:fld>
            <a:endParaRPr lang="it-IT"/>
          </a:p>
        </p:txBody>
      </p:sp>
    </p:spTree>
    <p:extLst>
      <p:ext uri="{BB962C8B-B14F-4D97-AF65-F5344CB8AC3E}">
        <p14:creationId xmlns:p14="http://schemas.microsoft.com/office/powerpoint/2010/main" val="1665201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IT" dirty="0"/>
              <a:t>he magic number cannot be 1, but with 5 evaluators you will find most of the problem</a:t>
            </a:r>
          </a:p>
        </p:txBody>
      </p:sp>
      <p:sp>
        <p:nvSpPr>
          <p:cNvPr id="4" name="Slide Number Placeholder 3"/>
          <p:cNvSpPr>
            <a:spLocks noGrp="1"/>
          </p:cNvSpPr>
          <p:nvPr>
            <p:ph type="sldNum" sz="quarter" idx="5"/>
          </p:nvPr>
        </p:nvSpPr>
        <p:spPr/>
        <p:txBody>
          <a:bodyPr/>
          <a:lstStyle/>
          <a:p>
            <a:fld id="{BEF9042D-0ADE-0E48-9BA2-56F4EC264E4E}" type="slidenum">
              <a:rPr lang="it-IT" smtClean="0"/>
              <a:t>24</a:t>
            </a:fld>
            <a:endParaRPr lang="it-IT"/>
          </a:p>
        </p:txBody>
      </p:sp>
    </p:spTree>
    <p:extLst>
      <p:ext uri="{BB962C8B-B14F-4D97-AF65-F5344CB8AC3E}">
        <p14:creationId xmlns:p14="http://schemas.microsoft.com/office/powerpoint/2010/main" val="1098947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IT" dirty="0"/>
              <a:t>nd this magic number was confirmed by other analyses. Here you can see the ratio between the problems found and the number of evaluators…It’s not linear, after five evaluators this ratio tends to stabilize.</a:t>
            </a:r>
          </a:p>
        </p:txBody>
      </p:sp>
      <p:sp>
        <p:nvSpPr>
          <p:cNvPr id="4" name="Slide Number Placeholder 3"/>
          <p:cNvSpPr>
            <a:spLocks noGrp="1"/>
          </p:cNvSpPr>
          <p:nvPr>
            <p:ph type="sldNum" sz="quarter" idx="5"/>
          </p:nvPr>
        </p:nvSpPr>
        <p:spPr/>
        <p:txBody>
          <a:bodyPr/>
          <a:lstStyle/>
          <a:p>
            <a:fld id="{BEF9042D-0ADE-0E48-9BA2-56F4EC264E4E}" type="slidenum">
              <a:rPr lang="it-IT" smtClean="0"/>
              <a:t>25</a:t>
            </a:fld>
            <a:endParaRPr lang="it-IT"/>
          </a:p>
        </p:txBody>
      </p:sp>
    </p:spTree>
    <p:extLst>
      <p:ext uri="{BB962C8B-B14F-4D97-AF65-F5344CB8AC3E}">
        <p14:creationId xmlns:p14="http://schemas.microsoft.com/office/powerpoint/2010/main" val="3832083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And of course, the cost of recruiting more experts increases, and so the advantages of having more than 5 experts decreases.</a:t>
            </a:r>
          </a:p>
        </p:txBody>
      </p:sp>
      <p:sp>
        <p:nvSpPr>
          <p:cNvPr id="4" name="Slide Number Placeholder 3"/>
          <p:cNvSpPr>
            <a:spLocks noGrp="1"/>
          </p:cNvSpPr>
          <p:nvPr>
            <p:ph type="sldNum" sz="quarter" idx="5"/>
          </p:nvPr>
        </p:nvSpPr>
        <p:spPr/>
        <p:txBody>
          <a:bodyPr/>
          <a:lstStyle/>
          <a:p>
            <a:fld id="{BEF9042D-0ADE-0E48-9BA2-56F4EC264E4E}" type="slidenum">
              <a:rPr lang="it-IT" smtClean="0"/>
              <a:t>26</a:t>
            </a:fld>
            <a:endParaRPr lang="it-IT"/>
          </a:p>
        </p:txBody>
      </p:sp>
    </p:spTree>
    <p:extLst>
      <p:ext uri="{BB962C8B-B14F-4D97-AF65-F5344CB8AC3E}">
        <p14:creationId xmlns:p14="http://schemas.microsoft.com/office/powerpoint/2010/main" val="3890488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Evaluation: it’s not something that happens at the end of the design process, only. You should have different evaluations in your design process, which is actually an iterative process. Fix issues as soon as possible.</a:t>
            </a:r>
          </a:p>
        </p:txBody>
      </p:sp>
      <p:sp>
        <p:nvSpPr>
          <p:cNvPr id="4" name="Slide Number Placeholder 3"/>
          <p:cNvSpPr>
            <a:spLocks noGrp="1"/>
          </p:cNvSpPr>
          <p:nvPr>
            <p:ph type="sldNum" sz="quarter" idx="5"/>
          </p:nvPr>
        </p:nvSpPr>
        <p:spPr/>
        <p:txBody>
          <a:bodyPr/>
          <a:lstStyle/>
          <a:p>
            <a:fld id="{BEF9042D-0ADE-0E48-9BA2-56F4EC264E4E}" type="slidenum">
              <a:rPr lang="it-IT" smtClean="0"/>
              <a:t>2</a:t>
            </a:fld>
            <a:endParaRPr lang="it-IT"/>
          </a:p>
        </p:txBody>
      </p:sp>
    </p:spTree>
    <p:extLst>
      <p:ext uri="{BB962C8B-B14F-4D97-AF65-F5344CB8AC3E}">
        <p14:creationId xmlns:p14="http://schemas.microsoft.com/office/powerpoint/2010/main" val="2180163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IT" dirty="0"/>
              <a:t>Rare or common…is the design problem present in all the pages, or is it specific to a single page?</a:t>
            </a:r>
          </a:p>
          <a:p>
            <a:pPr marL="228600" indent="-228600">
              <a:buAutoNum type="arabicParenR"/>
            </a:pPr>
            <a:r>
              <a:rPr lang="en-IT" dirty="0"/>
              <a:t>Can the user interact with the system even if there is that design problem?</a:t>
            </a:r>
          </a:p>
          <a:p>
            <a:pPr marL="228600" indent="-228600">
              <a:buAutoNum type="arabicParenR"/>
            </a:pPr>
            <a:r>
              <a:rPr lang="en-IT" dirty="0"/>
              <a:t>Is the problem happening every time I click the button? Then it’s probably a severe problem…Is the problem showing just the first time that I click the button? Then the severity may be low.</a:t>
            </a:r>
          </a:p>
        </p:txBody>
      </p:sp>
      <p:sp>
        <p:nvSpPr>
          <p:cNvPr id="4" name="Slide Number Placeholder 3"/>
          <p:cNvSpPr>
            <a:spLocks noGrp="1"/>
          </p:cNvSpPr>
          <p:nvPr>
            <p:ph type="sldNum" sz="quarter" idx="5"/>
          </p:nvPr>
        </p:nvSpPr>
        <p:spPr/>
        <p:txBody>
          <a:bodyPr/>
          <a:lstStyle/>
          <a:p>
            <a:fld id="{BEF9042D-0ADE-0E48-9BA2-56F4EC264E4E}" type="slidenum">
              <a:rPr lang="it-IT" smtClean="0"/>
              <a:t>27</a:t>
            </a:fld>
            <a:endParaRPr lang="it-IT"/>
          </a:p>
        </p:txBody>
      </p:sp>
    </p:spTree>
    <p:extLst>
      <p:ext uri="{BB962C8B-B14F-4D97-AF65-F5344CB8AC3E}">
        <p14:creationId xmlns:p14="http://schemas.microsoft.com/office/powerpoint/2010/main" val="3837650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0 -&gt; used in the consensus phase</a:t>
            </a:r>
          </a:p>
        </p:txBody>
      </p:sp>
      <p:sp>
        <p:nvSpPr>
          <p:cNvPr id="4" name="Slide Number Placeholder 3"/>
          <p:cNvSpPr>
            <a:spLocks noGrp="1"/>
          </p:cNvSpPr>
          <p:nvPr>
            <p:ph type="sldNum" sz="quarter" idx="5"/>
          </p:nvPr>
        </p:nvSpPr>
        <p:spPr/>
        <p:txBody>
          <a:bodyPr/>
          <a:lstStyle/>
          <a:p>
            <a:fld id="{BEF9042D-0ADE-0E48-9BA2-56F4EC264E4E}" type="slidenum">
              <a:rPr lang="it-IT" smtClean="0"/>
              <a:t>28</a:t>
            </a:fld>
            <a:endParaRPr lang="it-IT"/>
          </a:p>
        </p:txBody>
      </p:sp>
    </p:spTree>
    <p:extLst>
      <p:ext uri="{BB962C8B-B14F-4D97-AF65-F5344CB8AC3E}">
        <p14:creationId xmlns:p14="http://schemas.microsoft.com/office/powerpoint/2010/main" val="3259979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32</a:t>
            </a:fld>
            <a:endParaRPr lang="it-IT"/>
          </a:p>
        </p:txBody>
      </p:sp>
    </p:spTree>
    <p:extLst>
      <p:ext uri="{BB962C8B-B14F-4D97-AF65-F5344CB8AC3E}">
        <p14:creationId xmlns:p14="http://schemas.microsoft.com/office/powerpoint/2010/main" val="2910630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35</a:t>
            </a:r>
          </a:p>
        </p:txBody>
      </p:sp>
      <p:sp>
        <p:nvSpPr>
          <p:cNvPr id="4" name="Slide Number Placeholder 3"/>
          <p:cNvSpPr>
            <a:spLocks noGrp="1"/>
          </p:cNvSpPr>
          <p:nvPr>
            <p:ph type="sldNum" sz="quarter" idx="5"/>
          </p:nvPr>
        </p:nvSpPr>
        <p:spPr/>
        <p:txBody>
          <a:bodyPr/>
          <a:lstStyle/>
          <a:p>
            <a:fld id="{BEF9042D-0ADE-0E48-9BA2-56F4EC264E4E}" type="slidenum">
              <a:rPr lang="it-IT" smtClean="0"/>
              <a:t>33</a:t>
            </a:fld>
            <a:endParaRPr lang="it-IT"/>
          </a:p>
        </p:txBody>
      </p:sp>
    </p:spTree>
    <p:extLst>
      <p:ext uri="{BB962C8B-B14F-4D97-AF65-F5344CB8AC3E}">
        <p14:creationId xmlns:p14="http://schemas.microsoft.com/office/powerpoint/2010/main" val="3956552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34</a:t>
            </a:fld>
            <a:endParaRPr lang="it-IT"/>
          </a:p>
        </p:txBody>
      </p:sp>
    </p:spTree>
    <p:extLst>
      <p:ext uri="{BB962C8B-B14F-4D97-AF65-F5344CB8AC3E}">
        <p14:creationId xmlns:p14="http://schemas.microsoft.com/office/powerpoint/2010/main" val="35762415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If I’m filling out a form, or a multi-step process in general…can I understand easily my current position in that process? </a:t>
            </a:r>
            <a:r>
              <a:rPr lang="it-IT" dirty="0" err="1"/>
              <a:t>Is</a:t>
            </a:r>
            <a:r>
              <a:rPr lang="it-IT" dirty="0"/>
              <a:t> </a:t>
            </a:r>
            <a:r>
              <a:rPr lang="it-IT" dirty="0" err="1"/>
              <a:t>there</a:t>
            </a:r>
            <a:r>
              <a:rPr lang="it-IT" dirty="0"/>
              <a:t> </a:t>
            </a:r>
            <a:r>
              <a:rPr lang="it-IT" dirty="0" err="1"/>
              <a:t>any</a:t>
            </a:r>
            <a:r>
              <a:rPr lang="it-IT" dirty="0"/>
              <a:t> </a:t>
            </a:r>
            <a:r>
              <a:rPr lang="it-IT" dirty="0" err="1"/>
              <a:t>indication</a:t>
            </a:r>
            <a:r>
              <a:rPr lang="it-IT" dirty="0"/>
              <a:t> </a:t>
            </a:r>
            <a:r>
              <a:rPr lang="it-IT" dirty="0" err="1"/>
              <a:t>about</a:t>
            </a:r>
            <a:r>
              <a:rPr lang="it-IT" dirty="0"/>
              <a:t> </a:t>
            </a:r>
            <a:r>
              <a:rPr lang="en-IT" dirty="0"/>
              <a:t>how long the form is? When I submit the form, do I receive an appropriate feedback in a reasonable amount of time?</a:t>
            </a:r>
          </a:p>
        </p:txBody>
      </p:sp>
      <p:sp>
        <p:nvSpPr>
          <p:cNvPr id="4" name="Slide Number Placeholder 3"/>
          <p:cNvSpPr>
            <a:spLocks noGrp="1"/>
          </p:cNvSpPr>
          <p:nvPr>
            <p:ph type="sldNum" sz="quarter" idx="5"/>
          </p:nvPr>
        </p:nvSpPr>
        <p:spPr/>
        <p:txBody>
          <a:bodyPr/>
          <a:lstStyle/>
          <a:p>
            <a:fld id="{BEF9042D-0ADE-0E48-9BA2-56F4EC264E4E}" type="slidenum">
              <a:rPr lang="it-IT" smtClean="0"/>
              <a:t>36</a:t>
            </a:fld>
            <a:endParaRPr lang="it-IT"/>
          </a:p>
        </p:txBody>
      </p:sp>
    </p:spTree>
    <p:extLst>
      <p:ext uri="{BB962C8B-B14F-4D97-AF65-F5344CB8AC3E}">
        <p14:creationId xmlns:p14="http://schemas.microsoft.com/office/powerpoint/2010/main" val="77484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92929"/>
                </a:solidFill>
                <a:effectLst/>
                <a:latin typeface="source-serif-pro"/>
              </a:rPr>
              <a:t>the progress bar on top is indicating that 3 out of 5 images are uploaded. Here the user is well aware of the progress and can wait without any hesitation until the process has completed. Also, the user can tap on the progress bar and see the detailed upload status view.</a:t>
            </a:r>
          </a:p>
          <a:p>
            <a:endParaRPr lang="en-GB" b="0" i="0" dirty="0">
              <a:solidFill>
                <a:srgbClr val="292929"/>
              </a:solidFill>
              <a:effectLst/>
              <a:latin typeface="source-serif-pro"/>
            </a:endParaRPr>
          </a:p>
          <a:p>
            <a:r>
              <a:rPr lang="en-GB" b="0" i="0" dirty="0">
                <a:solidFill>
                  <a:srgbClr val="292929"/>
                </a:solidFill>
                <a:effectLst/>
                <a:latin typeface="source-serif-pro"/>
              </a:rPr>
              <a:t>Skeleton Loader is an animated placeholder for the information that is still loading. It mimic the structure and look of the entire view. It progressively loads the content as you can see in the image. It’s now very popular and used by many companies like Medium, LinkedIn &amp; Facebook.</a:t>
            </a:r>
            <a:endParaRPr lang="en-IT" i="0" dirty="0"/>
          </a:p>
        </p:txBody>
      </p:sp>
      <p:sp>
        <p:nvSpPr>
          <p:cNvPr id="4" name="Slide Number Placeholder 3"/>
          <p:cNvSpPr>
            <a:spLocks noGrp="1"/>
          </p:cNvSpPr>
          <p:nvPr>
            <p:ph type="sldNum" sz="quarter" idx="5"/>
          </p:nvPr>
        </p:nvSpPr>
        <p:spPr/>
        <p:txBody>
          <a:bodyPr/>
          <a:lstStyle/>
          <a:p>
            <a:fld id="{BEF9042D-0ADE-0E48-9BA2-56F4EC264E4E}" type="slidenum">
              <a:rPr lang="it-IT" smtClean="0"/>
              <a:t>37</a:t>
            </a:fld>
            <a:endParaRPr lang="it-IT"/>
          </a:p>
        </p:txBody>
      </p:sp>
    </p:spTree>
    <p:extLst>
      <p:ext uri="{BB962C8B-B14F-4D97-AF65-F5344CB8AC3E}">
        <p14:creationId xmlns:p14="http://schemas.microsoft.com/office/powerpoint/2010/main" val="2284478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38</a:t>
            </a:fld>
            <a:endParaRPr lang="it-IT"/>
          </a:p>
        </p:txBody>
      </p:sp>
    </p:spTree>
    <p:extLst>
      <p:ext uri="{BB962C8B-B14F-4D97-AF65-F5344CB8AC3E}">
        <p14:creationId xmlns:p14="http://schemas.microsoft.com/office/powerpoint/2010/main" val="1614111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92929"/>
                </a:solidFill>
                <a:effectLst/>
                <a:latin typeface="source-serif-pro"/>
              </a:rPr>
              <a:t>If I click on the paintbrush, what should happen next? What is in your opinion its purpose?</a:t>
            </a:r>
          </a:p>
          <a:p>
            <a:endParaRPr lang="en-GB" b="0" i="0" dirty="0">
              <a:solidFill>
                <a:srgbClr val="292929"/>
              </a:solidFill>
              <a:effectLst/>
              <a:latin typeface="source-serif-pro"/>
            </a:endParaRPr>
          </a:p>
          <a:p>
            <a:r>
              <a:rPr lang="en-GB" b="0" i="0" dirty="0">
                <a:solidFill>
                  <a:srgbClr val="292929"/>
                </a:solidFill>
                <a:effectLst/>
                <a:latin typeface="source-serif-pro"/>
              </a:rPr>
              <a:t>While the un-labelled paintbrush icon in the Apple Numbers and Pages apps looks like a paintbrush, it does not, in fact, function as one, and is instead used to indicate a formatting menu, which can be a source of confusion for new users who might be expecting a paintbrush to allow them to paint, as it would in real life.</a:t>
            </a:r>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41</a:t>
            </a:fld>
            <a:endParaRPr lang="it-IT"/>
          </a:p>
        </p:txBody>
      </p:sp>
    </p:spTree>
    <p:extLst>
      <p:ext uri="{BB962C8B-B14F-4D97-AF65-F5344CB8AC3E}">
        <p14:creationId xmlns:p14="http://schemas.microsoft.com/office/powerpoint/2010/main" val="3049528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THE ICON ARE TAKEN FROM THE REAL WORLD (ALSO ”LIBRARIES”). </a:t>
            </a:r>
            <a:r>
              <a:rPr lang="en-GB" b="0" i="0" dirty="0">
                <a:solidFill>
                  <a:srgbClr val="292929"/>
                </a:solidFill>
                <a:effectLst/>
                <a:latin typeface="source-serif-pro"/>
              </a:rPr>
              <a:t>The icon for the MacBook trash bin closely resembles a real-life trash bin and users can drop items in it, just as they would with a physical trash bin. This helps users recognize and understand what the purpose of the trash feature is and how it functions.</a:t>
            </a:r>
            <a:endParaRPr lang="en-IT" dirty="0"/>
          </a:p>
          <a:p>
            <a:endParaRPr lang="en-IT" dirty="0"/>
          </a:p>
          <a:p>
            <a:r>
              <a:rPr lang="en-IT" dirty="0"/>
              <a:t>The methaphonre here is showing what we will obtain on a sheet of paper, the preview…and we are familiar with sheets of paper,</a:t>
            </a:r>
            <a:r>
              <a:rPr lang="en-GB" dirty="0"/>
              <a:t> in our real world. So here we are matching exactly the system and the real world, as in the title of heuristic #2</a:t>
            </a:r>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42</a:t>
            </a:fld>
            <a:endParaRPr lang="it-IT"/>
          </a:p>
        </p:txBody>
      </p:sp>
    </p:spTree>
    <p:extLst>
      <p:ext uri="{BB962C8B-B14F-4D97-AF65-F5344CB8AC3E}">
        <p14:creationId xmlns:p14="http://schemas.microsoft.com/office/powerpoint/2010/main" val="3707991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are testing if</a:t>
            </a:r>
            <a:r>
              <a:rPr lang="en-IT" dirty="0"/>
              <a:t> the functionality are compliant with the user needs.</a:t>
            </a:r>
          </a:p>
        </p:txBody>
      </p:sp>
      <p:sp>
        <p:nvSpPr>
          <p:cNvPr id="4" name="Slide Number Placeholder 3"/>
          <p:cNvSpPr>
            <a:spLocks noGrp="1"/>
          </p:cNvSpPr>
          <p:nvPr>
            <p:ph type="sldNum" sz="quarter" idx="5"/>
          </p:nvPr>
        </p:nvSpPr>
        <p:spPr/>
        <p:txBody>
          <a:bodyPr/>
          <a:lstStyle/>
          <a:p>
            <a:fld id="{BEF9042D-0ADE-0E48-9BA2-56F4EC264E4E}" type="slidenum">
              <a:rPr lang="it-IT" smtClean="0"/>
              <a:t>7</a:t>
            </a:fld>
            <a:endParaRPr lang="it-IT"/>
          </a:p>
        </p:txBody>
      </p:sp>
    </p:spTree>
    <p:extLst>
      <p:ext uri="{BB962C8B-B14F-4D97-AF65-F5344CB8AC3E}">
        <p14:creationId xmlns:p14="http://schemas.microsoft.com/office/powerpoint/2010/main" val="2961971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Familiarity also depends on the target population.</a:t>
            </a:r>
          </a:p>
        </p:txBody>
      </p:sp>
      <p:sp>
        <p:nvSpPr>
          <p:cNvPr id="4" name="Slide Number Placeholder 3"/>
          <p:cNvSpPr>
            <a:spLocks noGrp="1"/>
          </p:cNvSpPr>
          <p:nvPr>
            <p:ph type="sldNum" sz="quarter" idx="5"/>
          </p:nvPr>
        </p:nvSpPr>
        <p:spPr/>
        <p:txBody>
          <a:bodyPr/>
          <a:lstStyle/>
          <a:p>
            <a:fld id="{BEF9042D-0ADE-0E48-9BA2-56F4EC264E4E}" type="slidenum">
              <a:rPr lang="it-IT" smtClean="0"/>
              <a:t>43</a:t>
            </a:fld>
            <a:endParaRPr lang="it-IT"/>
          </a:p>
        </p:txBody>
      </p:sp>
    </p:spTree>
    <p:extLst>
      <p:ext uri="{BB962C8B-B14F-4D97-AF65-F5344CB8AC3E}">
        <p14:creationId xmlns:p14="http://schemas.microsoft.com/office/powerpoint/2010/main" val="12793738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Redo a form </a:t>
            </a:r>
            <a:r>
              <a:rPr lang="en-GB" dirty="0" err="1"/>
              <a:t>everytime</a:t>
            </a:r>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44</a:t>
            </a:fld>
            <a:endParaRPr lang="it-IT"/>
          </a:p>
        </p:txBody>
      </p:sp>
    </p:spTree>
    <p:extLst>
      <p:ext uri="{BB962C8B-B14F-4D97-AF65-F5344CB8AC3E}">
        <p14:creationId xmlns:p14="http://schemas.microsoft.com/office/powerpoint/2010/main" val="2444752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45</a:t>
            </a:fld>
            <a:endParaRPr lang="it-IT"/>
          </a:p>
        </p:txBody>
      </p:sp>
    </p:spTree>
    <p:extLst>
      <p:ext uri="{BB962C8B-B14F-4D97-AF65-F5344CB8AC3E}">
        <p14:creationId xmlns:p14="http://schemas.microsoft.com/office/powerpoint/2010/main" val="3412477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46</a:t>
            </a:fld>
            <a:endParaRPr lang="it-IT"/>
          </a:p>
        </p:txBody>
      </p:sp>
    </p:spTree>
    <p:extLst>
      <p:ext uri="{BB962C8B-B14F-4D97-AF65-F5344CB8AC3E}">
        <p14:creationId xmlns:p14="http://schemas.microsoft.com/office/powerpoint/2010/main" val="2348048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47</a:t>
            </a:fld>
            <a:endParaRPr lang="it-IT"/>
          </a:p>
        </p:txBody>
      </p:sp>
    </p:spTree>
    <p:extLst>
      <p:ext uri="{BB962C8B-B14F-4D97-AF65-F5344CB8AC3E}">
        <p14:creationId xmlns:p14="http://schemas.microsoft.com/office/powerpoint/2010/main" val="2578044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r>
              <a:rPr lang="en-IT" dirty="0"/>
              <a:t>earch in one page and find in another page…do they mean the same thing?</a:t>
            </a:r>
          </a:p>
          <a:p>
            <a:r>
              <a:rPr lang="en-IT" dirty="0"/>
              <a:t>Follow the conventions that already exist on the specific platform. On Iphones, for instance, you have a differen way to go back with respect to android devices.</a:t>
            </a:r>
          </a:p>
        </p:txBody>
      </p:sp>
      <p:sp>
        <p:nvSpPr>
          <p:cNvPr id="4" name="Slide Number Placeholder 3"/>
          <p:cNvSpPr>
            <a:spLocks noGrp="1"/>
          </p:cNvSpPr>
          <p:nvPr>
            <p:ph type="sldNum" sz="quarter" idx="5"/>
          </p:nvPr>
        </p:nvSpPr>
        <p:spPr/>
        <p:txBody>
          <a:bodyPr/>
          <a:lstStyle/>
          <a:p>
            <a:fld id="{BEF9042D-0ADE-0E48-9BA2-56F4EC264E4E}" type="slidenum">
              <a:rPr lang="it-IT" smtClean="0"/>
              <a:t>48</a:t>
            </a:fld>
            <a:endParaRPr lang="it-IT"/>
          </a:p>
        </p:txBody>
      </p:sp>
    </p:spTree>
    <p:extLst>
      <p:ext uri="{BB962C8B-B14F-4D97-AF65-F5344CB8AC3E}">
        <p14:creationId xmlns:p14="http://schemas.microsoft.com/office/powerpoint/2010/main" val="29423892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92929"/>
                </a:solidFill>
                <a:effectLst/>
                <a:latin typeface="source-serif-pro"/>
              </a:rPr>
              <a:t>Google Plus ambitiously launched “+1” to counter Facebook’s “Like” without much success. Facebook’s “Like” already became a standard and sites like LinkedIn adopted it without contesting, so this operation by Google was unsuccessful</a:t>
            </a:r>
          </a:p>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49</a:t>
            </a:fld>
            <a:endParaRPr lang="it-IT"/>
          </a:p>
        </p:txBody>
      </p:sp>
    </p:spTree>
    <p:extLst>
      <p:ext uri="{BB962C8B-B14F-4D97-AF65-F5344CB8AC3E}">
        <p14:creationId xmlns:p14="http://schemas.microsoft.com/office/powerpoint/2010/main" val="22227511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Two different apps (probalby word and power point), but there is consistency. </a:t>
            </a:r>
            <a:r>
              <a:rPr lang="en-GB" dirty="0"/>
              <a:t>I</a:t>
            </a:r>
            <a:r>
              <a:rPr lang="en-IT" dirty="0"/>
              <a:t>f you learn how to use word and insert a shape, you are probably able to insert a shape in powerpoint. Consistency acorss a familiy of software. </a:t>
            </a:r>
          </a:p>
        </p:txBody>
      </p:sp>
      <p:sp>
        <p:nvSpPr>
          <p:cNvPr id="4" name="Slide Number Placeholder 3"/>
          <p:cNvSpPr>
            <a:spLocks noGrp="1"/>
          </p:cNvSpPr>
          <p:nvPr>
            <p:ph type="sldNum" sz="quarter" idx="5"/>
          </p:nvPr>
        </p:nvSpPr>
        <p:spPr/>
        <p:txBody>
          <a:bodyPr/>
          <a:lstStyle/>
          <a:p>
            <a:fld id="{BEF9042D-0ADE-0E48-9BA2-56F4EC264E4E}" type="slidenum">
              <a:rPr lang="it-IT" smtClean="0"/>
              <a:t>50</a:t>
            </a:fld>
            <a:endParaRPr lang="it-IT"/>
          </a:p>
        </p:txBody>
      </p:sp>
    </p:spTree>
    <p:extLst>
      <p:ext uri="{BB962C8B-B14F-4D97-AF65-F5344CB8AC3E}">
        <p14:creationId xmlns:p14="http://schemas.microsoft.com/office/powerpoint/2010/main" val="4284371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position. O</a:t>
            </a:r>
            <a:r>
              <a:rPr lang="en-IT" dirty="0"/>
              <a:t>k on the left, cancel on the right</a:t>
            </a:r>
          </a:p>
          <a:p>
            <a:endParaRPr lang="en-IT" dirty="0"/>
          </a:p>
          <a:p>
            <a:r>
              <a:rPr lang="en-IT" dirty="0"/>
              <a:t>Consistent meaning for the adopted dialogues. So let’s suppose to have this question inside a dialogue </a:t>
            </a:r>
          </a:p>
          <a:p>
            <a:r>
              <a:rPr lang="en-IT" dirty="0"/>
              <a:t>“do you want to interrupt the task” –&gt; and then the options are ok/cancel…. what should I click???</a:t>
            </a:r>
          </a:p>
          <a:p>
            <a:endParaRPr lang="en-IT" dirty="0"/>
          </a:p>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51</a:t>
            </a:fld>
            <a:endParaRPr lang="it-IT"/>
          </a:p>
        </p:txBody>
      </p:sp>
    </p:spTree>
    <p:extLst>
      <p:ext uri="{BB962C8B-B14F-4D97-AF65-F5344CB8AC3E}">
        <p14:creationId xmlns:p14="http://schemas.microsoft.com/office/powerpoint/2010/main" val="10842817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You don’t naturally answer cancel to that question.</a:t>
            </a:r>
          </a:p>
          <a:p>
            <a:endParaRPr lang="en-IT" dirty="0"/>
          </a:p>
          <a:p>
            <a:r>
              <a:rPr lang="en-IT" dirty="0"/>
              <a:t>Better -&gt; make it explicit! Maybe </a:t>
            </a:r>
            <a:r>
              <a:rPr lang="en-GB" dirty="0"/>
              <a:t>the user did not read the question properly and so there is the risk that he will miss the answer</a:t>
            </a:r>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52</a:t>
            </a:fld>
            <a:endParaRPr lang="it-IT"/>
          </a:p>
        </p:txBody>
      </p:sp>
    </p:spTree>
    <p:extLst>
      <p:ext uri="{BB962C8B-B14F-4D97-AF65-F5344CB8AC3E}">
        <p14:creationId xmlns:p14="http://schemas.microsoft.com/office/powerpoint/2010/main" val="3267037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IT" dirty="0"/>
              <a:t>he degree to which the user will accept the system in their daily life.</a:t>
            </a:r>
          </a:p>
          <a:p>
            <a:br>
              <a:rPr lang="en-IT" dirty="0"/>
            </a:br>
            <a:r>
              <a:rPr lang="en-IT" dirty="0"/>
              <a:t>Recommender system which shows thousands of suggestions in the hope page: overload.</a:t>
            </a:r>
          </a:p>
        </p:txBody>
      </p:sp>
      <p:sp>
        <p:nvSpPr>
          <p:cNvPr id="4" name="Slide Number Placeholder 3"/>
          <p:cNvSpPr>
            <a:spLocks noGrp="1"/>
          </p:cNvSpPr>
          <p:nvPr>
            <p:ph type="sldNum" sz="quarter" idx="5"/>
          </p:nvPr>
        </p:nvSpPr>
        <p:spPr/>
        <p:txBody>
          <a:bodyPr/>
          <a:lstStyle/>
          <a:p>
            <a:fld id="{BEF9042D-0ADE-0E48-9BA2-56F4EC264E4E}" type="slidenum">
              <a:rPr lang="it-IT" smtClean="0"/>
              <a:t>8</a:t>
            </a:fld>
            <a:endParaRPr lang="it-IT"/>
          </a:p>
        </p:txBody>
      </p:sp>
    </p:spTree>
    <p:extLst>
      <p:ext uri="{BB962C8B-B14F-4D97-AF65-F5344CB8AC3E}">
        <p14:creationId xmlns:p14="http://schemas.microsoft.com/office/powerpoint/2010/main" val="11116931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Inside a form, </a:t>
            </a:r>
            <a:r>
              <a:rPr lang="en-GB" dirty="0" err="1"/>
              <a:t>i</a:t>
            </a:r>
            <a:r>
              <a:rPr lang="en-IT" dirty="0"/>
              <a:t>f you know that it’s a mandatory field and you have a default option, just include it in the field</a:t>
            </a:r>
          </a:p>
        </p:txBody>
      </p:sp>
      <p:sp>
        <p:nvSpPr>
          <p:cNvPr id="4" name="Slide Number Placeholder 3"/>
          <p:cNvSpPr>
            <a:spLocks noGrp="1"/>
          </p:cNvSpPr>
          <p:nvPr>
            <p:ph type="sldNum" sz="quarter" idx="5"/>
          </p:nvPr>
        </p:nvSpPr>
        <p:spPr/>
        <p:txBody>
          <a:bodyPr/>
          <a:lstStyle/>
          <a:p>
            <a:fld id="{BEF9042D-0ADE-0E48-9BA2-56F4EC264E4E}" type="slidenum">
              <a:rPr lang="it-IT" smtClean="0"/>
              <a:t>54</a:t>
            </a:fld>
            <a:endParaRPr lang="it-IT"/>
          </a:p>
        </p:txBody>
      </p:sp>
    </p:spTree>
    <p:extLst>
      <p:ext uri="{BB962C8B-B14F-4D97-AF65-F5344CB8AC3E}">
        <p14:creationId xmlns:p14="http://schemas.microsoft.com/office/powerpoint/2010/main" val="10170603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92929"/>
                </a:solidFill>
                <a:effectLst/>
                <a:latin typeface="source-serif-pro"/>
              </a:rPr>
              <a:t>Yahoo Mail does not prompt users when they forget to insert an attachment, therefore users can send an email without attaching the file that they intended to attach.</a:t>
            </a:r>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55</a:t>
            </a:fld>
            <a:endParaRPr lang="it-IT"/>
          </a:p>
        </p:txBody>
      </p:sp>
    </p:spTree>
    <p:extLst>
      <p:ext uri="{BB962C8B-B14F-4D97-AF65-F5344CB8AC3E}">
        <p14:creationId xmlns:p14="http://schemas.microsoft.com/office/powerpoint/2010/main" val="38820709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Here the update button is disabled until I attach </a:t>
            </a:r>
            <a:r>
              <a:rPr lang="en-GB" dirty="0"/>
              <a:t>I</a:t>
            </a:r>
            <a:r>
              <a:rPr lang="en-IT" dirty="0"/>
              <a:t> file. </a:t>
            </a:r>
          </a:p>
          <a:p>
            <a:endParaRPr lang="en-IT" dirty="0"/>
          </a:p>
          <a:p>
            <a:r>
              <a:rPr lang="en-IT" dirty="0"/>
              <a:t>Visually, we know that the primary action is different from the secondary button</a:t>
            </a:r>
          </a:p>
        </p:txBody>
      </p:sp>
      <p:sp>
        <p:nvSpPr>
          <p:cNvPr id="4" name="Slide Number Placeholder 3"/>
          <p:cNvSpPr>
            <a:spLocks noGrp="1"/>
          </p:cNvSpPr>
          <p:nvPr>
            <p:ph type="sldNum" sz="quarter" idx="5"/>
          </p:nvPr>
        </p:nvSpPr>
        <p:spPr/>
        <p:txBody>
          <a:bodyPr/>
          <a:lstStyle/>
          <a:p>
            <a:fld id="{BEF9042D-0ADE-0E48-9BA2-56F4EC264E4E}" type="slidenum">
              <a:rPr lang="it-IT" smtClean="0"/>
              <a:t>56</a:t>
            </a:fld>
            <a:endParaRPr lang="it-IT"/>
          </a:p>
        </p:txBody>
      </p:sp>
    </p:spTree>
    <p:extLst>
      <p:ext uri="{BB962C8B-B14F-4D97-AF65-F5344CB8AC3E}">
        <p14:creationId xmlns:p14="http://schemas.microsoft.com/office/powerpoint/2010/main" val="719564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92929"/>
                </a:solidFill>
                <a:effectLst/>
                <a:latin typeface="source-serif-pro"/>
              </a:rPr>
              <a:t>an example of Google Search trying to correct my spelling</a:t>
            </a:r>
          </a:p>
          <a:p>
            <a:endParaRPr lang="en-GB" b="0" i="0" dirty="0">
              <a:solidFill>
                <a:srgbClr val="292929"/>
              </a:solidFill>
              <a:effectLst/>
              <a:latin typeface="source-serif-pro"/>
            </a:endParaRPr>
          </a:p>
          <a:p>
            <a:r>
              <a:rPr lang="en-GB" b="0" i="0" dirty="0">
                <a:solidFill>
                  <a:srgbClr val="292929"/>
                </a:solidFill>
                <a:effectLst/>
                <a:latin typeface="source-serif-pro"/>
              </a:rPr>
              <a:t>When booking a plane ticket on their website, JetBlue does not allow users to pick a return date that is before their departure date in order to prevent users from accidentally choosing a date that is too early.</a:t>
            </a:r>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57</a:t>
            </a:fld>
            <a:endParaRPr lang="it-IT"/>
          </a:p>
        </p:txBody>
      </p:sp>
    </p:spTree>
    <p:extLst>
      <p:ext uri="{BB962C8B-B14F-4D97-AF65-F5344CB8AC3E}">
        <p14:creationId xmlns:p14="http://schemas.microsoft.com/office/powerpoint/2010/main" val="10252425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IT" dirty="0"/>
              <a:t>utocomplete in coding -&gt; you don’t need to remember exactly the name of a specific function, you can recognize it from a list of similar functions.</a:t>
            </a:r>
          </a:p>
        </p:txBody>
      </p:sp>
      <p:sp>
        <p:nvSpPr>
          <p:cNvPr id="4" name="Slide Number Placeholder 3"/>
          <p:cNvSpPr>
            <a:spLocks noGrp="1"/>
          </p:cNvSpPr>
          <p:nvPr>
            <p:ph type="sldNum" sz="quarter" idx="5"/>
          </p:nvPr>
        </p:nvSpPr>
        <p:spPr/>
        <p:txBody>
          <a:bodyPr/>
          <a:lstStyle/>
          <a:p>
            <a:fld id="{BEF9042D-0ADE-0E48-9BA2-56F4EC264E4E}" type="slidenum">
              <a:rPr lang="it-IT" smtClean="0"/>
              <a:t>59</a:t>
            </a:fld>
            <a:endParaRPr lang="it-IT"/>
          </a:p>
        </p:txBody>
      </p:sp>
    </p:spTree>
    <p:extLst>
      <p:ext uri="{BB962C8B-B14F-4D97-AF65-F5344CB8AC3E}">
        <p14:creationId xmlns:p14="http://schemas.microsoft.com/office/powerpoint/2010/main" val="2350800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On VI -&gt; there is no recognition at all. You have to remember the exact syntax (or probably use StackOverflow)</a:t>
            </a:r>
          </a:p>
          <a:p>
            <a:r>
              <a:rPr lang="en-IT" dirty="0"/>
              <a:t>In VS -&gt; there is the replace all button </a:t>
            </a:r>
            <a:r>
              <a:rPr lang="en-IT" dirty="0">
                <a:sym typeface="Wingdings" pitchFamily="2" charset="2"/>
              </a:rPr>
              <a:t> it’s the same level of power, you perform the same operation, you simply have to recognize the button, without recalling anything</a:t>
            </a:r>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60</a:t>
            </a:fld>
            <a:endParaRPr lang="it-IT"/>
          </a:p>
        </p:txBody>
      </p:sp>
    </p:spTree>
    <p:extLst>
      <p:ext uri="{BB962C8B-B14F-4D97-AF65-F5344CB8AC3E}">
        <p14:creationId xmlns:p14="http://schemas.microsoft.com/office/powerpoint/2010/main" val="33936521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Can you provide an example of an accelerator in our context? shortcuts</a:t>
            </a:r>
          </a:p>
        </p:txBody>
      </p:sp>
      <p:sp>
        <p:nvSpPr>
          <p:cNvPr id="4" name="Slide Number Placeholder 3"/>
          <p:cNvSpPr>
            <a:spLocks noGrp="1"/>
          </p:cNvSpPr>
          <p:nvPr>
            <p:ph type="sldNum" sz="quarter" idx="5"/>
          </p:nvPr>
        </p:nvSpPr>
        <p:spPr/>
        <p:txBody>
          <a:bodyPr/>
          <a:lstStyle/>
          <a:p>
            <a:fld id="{BEF9042D-0ADE-0E48-9BA2-56F4EC264E4E}" type="slidenum">
              <a:rPr lang="it-IT" smtClean="0"/>
              <a:t>62</a:t>
            </a:fld>
            <a:endParaRPr lang="it-IT"/>
          </a:p>
        </p:txBody>
      </p:sp>
    </p:spTree>
    <p:extLst>
      <p:ext uri="{BB962C8B-B14F-4D97-AF65-F5344CB8AC3E}">
        <p14:creationId xmlns:p14="http://schemas.microsoft.com/office/powerpoint/2010/main" val="39728468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0" dirty="0">
                <a:effectLst/>
              </a:rPr>
              <a:t>The iOS keyboard allows swiping through the letters of a word instead of tapping them individually. This gesture is an accelerator: it helps experienced users but does not make typing harder to learn for novices.</a:t>
            </a:r>
            <a:br>
              <a:rPr lang="en-GB" i="0" dirty="0"/>
            </a:br>
            <a:endParaRPr lang="en-IT" i="0" dirty="0"/>
          </a:p>
        </p:txBody>
      </p:sp>
      <p:sp>
        <p:nvSpPr>
          <p:cNvPr id="4" name="Slide Number Placeholder 3"/>
          <p:cNvSpPr>
            <a:spLocks noGrp="1"/>
          </p:cNvSpPr>
          <p:nvPr>
            <p:ph type="sldNum" sz="quarter" idx="5"/>
          </p:nvPr>
        </p:nvSpPr>
        <p:spPr/>
        <p:txBody>
          <a:bodyPr/>
          <a:lstStyle/>
          <a:p>
            <a:fld id="{BEF9042D-0ADE-0E48-9BA2-56F4EC264E4E}" type="slidenum">
              <a:rPr lang="it-IT" smtClean="0"/>
              <a:t>63</a:t>
            </a:fld>
            <a:endParaRPr lang="it-IT"/>
          </a:p>
        </p:txBody>
      </p:sp>
    </p:spTree>
    <p:extLst>
      <p:ext uri="{BB962C8B-B14F-4D97-AF65-F5344CB8AC3E}">
        <p14:creationId xmlns:p14="http://schemas.microsoft.com/office/powerpoint/2010/main" val="24637696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You should provide users with some default, e.g., in case of novice users, but you should also provide them with the possibility of exploring other options.</a:t>
            </a:r>
          </a:p>
        </p:txBody>
      </p:sp>
      <p:sp>
        <p:nvSpPr>
          <p:cNvPr id="4" name="Slide Number Placeholder 3"/>
          <p:cNvSpPr>
            <a:spLocks noGrp="1"/>
          </p:cNvSpPr>
          <p:nvPr>
            <p:ph type="sldNum" sz="quarter" idx="5"/>
          </p:nvPr>
        </p:nvSpPr>
        <p:spPr/>
        <p:txBody>
          <a:bodyPr/>
          <a:lstStyle/>
          <a:p>
            <a:fld id="{BEF9042D-0ADE-0E48-9BA2-56F4EC264E4E}" type="slidenum">
              <a:rPr lang="it-IT" smtClean="0"/>
              <a:t>64</a:t>
            </a:fld>
            <a:endParaRPr lang="it-IT"/>
          </a:p>
        </p:txBody>
      </p:sp>
    </p:spTree>
    <p:extLst>
      <p:ext uri="{BB962C8B-B14F-4D97-AF65-F5344CB8AC3E}">
        <p14:creationId xmlns:p14="http://schemas.microsoft.com/office/powerpoint/2010/main" val="19297463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65</a:t>
            </a:fld>
            <a:endParaRPr lang="it-IT"/>
          </a:p>
        </p:txBody>
      </p:sp>
    </p:spTree>
    <p:extLst>
      <p:ext uri="{BB962C8B-B14F-4D97-AF65-F5344CB8AC3E}">
        <p14:creationId xmlns:p14="http://schemas.microsoft.com/office/powerpoint/2010/main" val="675316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9</a:t>
            </a:fld>
            <a:endParaRPr lang="it-IT"/>
          </a:p>
        </p:txBody>
      </p:sp>
    </p:spTree>
    <p:extLst>
      <p:ext uri="{BB962C8B-B14F-4D97-AF65-F5344CB8AC3E}">
        <p14:creationId xmlns:p14="http://schemas.microsoft.com/office/powerpoint/2010/main" val="12717313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66</a:t>
            </a:fld>
            <a:endParaRPr lang="it-IT"/>
          </a:p>
        </p:txBody>
      </p:sp>
    </p:spTree>
    <p:extLst>
      <p:ext uri="{BB962C8B-B14F-4D97-AF65-F5344CB8AC3E}">
        <p14:creationId xmlns:p14="http://schemas.microsoft.com/office/powerpoint/2010/main" val="19707247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292929"/>
                </a:solidFill>
                <a:effectLst/>
                <a:latin typeface="source-serif-pro"/>
              </a:rPr>
              <a:t>Google search’s interface is clean, uncluttered, and simple with a minimalist design that focuses on the search bar since its user’s main goal is generally to search. I instantly know what is the main task that I can </a:t>
            </a:r>
            <a:r>
              <a:rPr lang="en-GB" b="0" i="0" dirty="0" err="1">
                <a:solidFill>
                  <a:srgbClr val="292929"/>
                </a:solidFill>
                <a:effectLst/>
                <a:latin typeface="source-serif-pro"/>
              </a:rPr>
              <a:t>perfom</a:t>
            </a:r>
            <a:r>
              <a:rPr lang="en-GB" b="0" i="0" dirty="0">
                <a:solidFill>
                  <a:srgbClr val="292929"/>
                </a:solidFill>
                <a:effectLst/>
                <a:latin typeface="source-serif-pro"/>
              </a:rPr>
              <a:t>.</a:t>
            </a:r>
            <a:endParaRPr lang="en-GB" dirty="0"/>
          </a:p>
          <a:p>
            <a:endParaRPr lang="en-GB" dirty="0"/>
          </a:p>
          <a:p>
            <a:r>
              <a:rPr lang="en-GB" dirty="0"/>
              <a:t>T</a:t>
            </a:r>
            <a:r>
              <a:rPr lang="en-IT" dirty="0"/>
              <a:t>imesheet -&gt; simple, just one operation, description of 1 line.</a:t>
            </a:r>
          </a:p>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67</a:t>
            </a:fld>
            <a:endParaRPr lang="it-IT"/>
          </a:p>
        </p:txBody>
      </p:sp>
    </p:spTree>
    <p:extLst>
      <p:ext uri="{BB962C8B-B14F-4D97-AF65-F5344CB8AC3E}">
        <p14:creationId xmlns:p14="http://schemas.microsoft.com/office/powerpoint/2010/main" val="23412005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Your interface should clearly display key information, </a:t>
            </a:r>
            <a:r>
              <a:rPr lang="en-GB" dirty="0"/>
              <a:t>without mixing them with other</a:t>
            </a:r>
            <a:r>
              <a:rPr lang="en-IT" dirty="0"/>
              <a:t> content</a:t>
            </a:r>
          </a:p>
          <a:p>
            <a:r>
              <a:rPr lang="en-IT" dirty="0"/>
              <a:t>You should adopt colors, fonts, bacground in an approriate way, without producing cluttered user interfaces</a:t>
            </a:r>
          </a:p>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68</a:t>
            </a:fld>
            <a:endParaRPr lang="it-IT"/>
          </a:p>
        </p:txBody>
      </p:sp>
    </p:spTree>
    <p:extLst>
      <p:ext uri="{BB962C8B-B14F-4D97-AF65-F5344CB8AC3E}">
        <p14:creationId xmlns:p14="http://schemas.microsoft.com/office/powerpoint/2010/main" val="14028269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69</a:t>
            </a:fld>
            <a:endParaRPr lang="it-IT"/>
          </a:p>
        </p:txBody>
      </p:sp>
    </p:spTree>
    <p:extLst>
      <p:ext uri="{BB962C8B-B14F-4D97-AF65-F5344CB8AC3E}">
        <p14:creationId xmlns:p14="http://schemas.microsoft.com/office/powerpoint/2010/main" val="39341446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sng" dirty="0">
                <a:effectLst/>
                <a:latin typeface="source-serif-pro"/>
              </a:rPr>
              <a:t>The classic </a:t>
            </a:r>
            <a:r>
              <a:rPr lang="en-GB" b="0" i="0" dirty="0">
                <a:solidFill>
                  <a:srgbClr val="292929"/>
                </a:solidFill>
                <a:effectLst/>
                <a:latin typeface="source-serif-pro"/>
              </a:rPr>
              <a:t>404 error page…it does not tell users anything about what went wrong or how they can fix it, which can easily confuse users.</a:t>
            </a:r>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70</a:t>
            </a:fld>
            <a:endParaRPr lang="it-IT"/>
          </a:p>
        </p:txBody>
      </p:sp>
    </p:spTree>
    <p:extLst>
      <p:ext uri="{BB962C8B-B14F-4D97-AF65-F5344CB8AC3E}">
        <p14:creationId xmlns:p14="http://schemas.microsoft.com/office/powerpoint/2010/main" val="26084488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PROVIDE NEGATIVE EXAMPLES! </a:t>
            </a:r>
            <a:r>
              <a:rPr lang="en-GB" dirty="0"/>
              <a:t>E</a:t>
            </a:r>
            <a:r>
              <a:rPr lang="en-IT" dirty="0"/>
              <a:t>.g., 404</a:t>
            </a:r>
          </a:p>
        </p:txBody>
      </p:sp>
      <p:sp>
        <p:nvSpPr>
          <p:cNvPr id="4" name="Slide Number Placeholder 3"/>
          <p:cNvSpPr>
            <a:spLocks noGrp="1"/>
          </p:cNvSpPr>
          <p:nvPr>
            <p:ph type="sldNum" sz="quarter" idx="5"/>
          </p:nvPr>
        </p:nvSpPr>
        <p:spPr/>
        <p:txBody>
          <a:bodyPr/>
          <a:lstStyle/>
          <a:p>
            <a:fld id="{BEF9042D-0ADE-0E48-9BA2-56F4EC264E4E}" type="slidenum">
              <a:rPr lang="it-IT" smtClean="0"/>
              <a:t>71</a:t>
            </a:fld>
            <a:endParaRPr lang="it-IT"/>
          </a:p>
        </p:txBody>
      </p:sp>
    </p:spTree>
    <p:extLst>
      <p:ext uri="{BB962C8B-B14F-4D97-AF65-F5344CB8AC3E}">
        <p14:creationId xmlns:p14="http://schemas.microsoft.com/office/powerpoint/2010/main" val="34246437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92929"/>
                </a:solidFill>
                <a:effectLst/>
                <a:latin typeface="source-serif-pro"/>
              </a:rPr>
              <a:t>Slack’s </a:t>
            </a:r>
            <a:r>
              <a:rPr lang="en-GB" b="0" i="0" dirty="0" err="1">
                <a:solidFill>
                  <a:srgbClr val="292929"/>
                </a:solidFill>
                <a:effectLst/>
                <a:latin typeface="source-serif-pro"/>
              </a:rPr>
              <a:t>Slackbot</a:t>
            </a:r>
            <a:r>
              <a:rPr lang="en-GB" b="0" i="0" dirty="0">
                <a:solidFill>
                  <a:srgbClr val="292929"/>
                </a:solidFill>
                <a:effectLst/>
                <a:latin typeface="source-serif-pro"/>
              </a:rPr>
              <a:t> offers users an easy and readily accessible way of getting help. All users have to do is message the bot with their question and it will help them by either answering it or providing the documentation necessary to answer their query.</a:t>
            </a:r>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75</a:t>
            </a:fld>
            <a:endParaRPr lang="it-IT"/>
          </a:p>
        </p:txBody>
      </p:sp>
    </p:spTree>
    <p:extLst>
      <p:ext uri="{BB962C8B-B14F-4D97-AF65-F5344CB8AC3E}">
        <p14:creationId xmlns:p14="http://schemas.microsoft.com/office/powerpoint/2010/main" val="38553110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77</a:t>
            </a:fld>
            <a:endParaRPr lang="it-IT"/>
          </a:p>
        </p:txBody>
      </p:sp>
    </p:spTree>
    <p:extLst>
      <p:ext uri="{BB962C8B-B14F-4D97-AF65-F5344CB8AC3E}">
        <p14:creationId xmlns:p14="http://schemas.microsoft.com/office/powerpoint/2010/main" val="10470640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i="1" dirty="0"/>
          </a:p>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78</a:t>
            </a:fld>
            <a:endParaRPr lang="it-IT"/>
          </a:p>
        </p:txBody>
      </p:sp>
    </p:spTree>
    <p:extLst>
      <p:ext uri="{BB962C8B-B14F-4D97-AF65-F5344CB8AC3E}">
        <p14:creationId xmlns:p14="http://schemas.microsoft.com/office/powerpoint/2010/main" val="8629934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79</a:t>
            </a:fld>
            <a:endParaRPr lang="it-IT"/>
          </a:p>
        </p:txBody>
      </p:sp>
    </p:spTree>
    <p:extLst>
      <p:ext uri="{BB962C8B-B14F-4D97-AF65-F5344CB8AC3E}">
        <p14:creationId xmlns:p14="http://schemas.microsoft.com/office/powerpoint/2010/main" val="1072053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a:t>
            </a:r>
            <a:r>
              <a:rPr lang="en-IT" dirty="0"/>
              <a:t>n</a:t>
            </a:r>
            <a:r>
              <a:rPr lang="en-GB" dirty="0"/>
              <a:t> t</a:t>
            </a:r>
            <a:r>
              <a:rPr lang="en-IT" dirty="0"/>
              <a:t>he aerospace domain, before sending astronauts in the space, you probably would need to conduct a lab study simulating the dangerous environment, just to check that the interface of the </a:t>
            </a:r>
            <a:r>
              <a:rPr lang="en-GB" dirty="0"/>
              <a:t>spaceship is not terrible.</a:t>
            </a:r>
          </a:p>
          <a:p>
            <a:endParaRPr lang="en-GB" dirty="0"/>
          </a:p>
          <a:p>
            <a:r>
              <a:rPr lang="en-GB" dirty="0"/>
              <a:t>Running </a:t>
            </a:r>
            <a:r>
              <a:rPr lang="en-GB" dirty="0" err="1"/>
              <a:t>behaviors</a:t>
            </a:r>
            <a:r>
              <a:rPr lang="en-GB" dirty="0"/>
              <a:t> cannot be tested in the lab.</a:t>
            </a:r>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10</a:t>
            </a:fld>
            <a:endParaRPr lang="it-IT"/>
          </a:p>
        </p:txBody>
      </p:sp>
    </p:spTree>
    <p:extLst>
      <p:ext uri="{BB962C8B-B14F-4D97-AF65-F5344CB8AC3E}">
        <p14:creationId xmlns:p14="http://schemas.microsoft.com/office/powerpoint/2010/main" val="35362537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80</a:t>
            </a:fld>
            <a:endParaRPr lang="it-IT"/>
          </a:p>
        </p:txBody>
      </p:sp>
    </p:spTree>
    <p:extLst>
      <p:ext uri="{BB962C8B-B14F-4D97-AF65-F5344CB8AC3E}">
        <p14:creationId xmlns:p14="http://schemas.microsoft.com/office/powerpoint/2010/main" val="39418348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81</a:t>
            </a:fld>
            <a:endParaRPr lang="it-IT"/>
          </a:p>
        </p:txBody>
      </p:sp>
    </p:spTree>
    <p:extLst>
      <p:ext uri="{BB962C8B-B14F-4D97-AF65-F5344CB8AC3E}">
        <p14:creationId xmlns:p14="http://schemas.microsoft.com/office/powerpoint/2010/main" val="11958911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82</a:t>
            </a:fld>
            <a:endParaRPr lang="it-IT"/>
          </a:p>
        </p:txBody>
      </p:sp>
    </p:spTree>
    <p:extLst>
      <p:ext uri="{BB962C8B-B14F-4D97-AF65-F5344CB8AC3E}">
        <p14:creationId xmlns:p14="http://schemas.microsoft.com/office/powerpoint/2010/main" val="30876357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83</a:t>
            </a:fld>
            <a:endParaRPr lang="it-IT"/>
          </a:p>
        </p:txBody>
      </p:sp>
    </p:spTree>
    <p:extLst>
      <p:ext uri="{BB962C8B-B14F-4D97-AF65-F5344CB8AC3E}">
        <p14:creationId xmlns:p14="http://schemas.microsoft.com/office/powerpoint/2010/main" val="5299016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84</a:t>
            </a:fld>
            <a:endParaRPr lang="it-IT"/>
          </a:p>
        </p:txBody>
      </p:sp>
    </p:spTree>
    <p:extLst>
      <p:ext uri="{BB962C8B-B14F-4D97-AF65-F5344CB8AC3E}">
        <p14:creationId xmlns:p14="http://schemas.microsoft.com/office/powerpoint/2010/main" val="12075038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85</a:t>
            </a:fld>
            <a:endParaRPr lang="it-IT"/>
          </a:p>
        </p:txBody>
      </p:sp>
    </p:spTree>
    <p:extLst>
      <p:ext uri="{BB962C8B-B14F-4D97-AF65-F5344CB8AC3E}">
        <p14:creationId xmlns:p14="http://schemas.microsoft.com/office/powerpoint/2010/main" val="27614937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86</a:t>
            </a:fld>
            <a:endParaRPr lang="it-IT"/>
          </a:p>
        </p:txBody>
      </p:sp>
    </p:spTree>
    <p:extLst>
      <p:ext uri="{BB962C8B-B14F-4D97-AF65-F5344CB8AC3E}">
        <p14:creationId xmlns:p14="http://schemas.microsoft.com/office/powerpoint/2010/main" val="35440550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87</a:t>
            </a:fld>
            <a:endParaRPr lang="it-IT"/>
          </a:p>
        </p:txBody>
      </p:sp>
    </p:spTree>
    <p:extLst>
      <p:ext uri="{BB962C8B-B14F-4D97-AF65-F5344CB8AC3E}">
        <p14:creationId xmlns:p14="http://schemas.microsoft.com/office/powerpoint/2010/main" val="22601387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88</a:t>
            </a:fld>
            <a:endParaRPr lang="it-IT"/>
          </a:p>
        </p:txBody>
      </p:sp>
    </p:spTree>
    <p:extLst>
      <p:ext uri="{BB962C8B-B14F-4D97-AF65-F5344CB8AC3E}">
        <p14:creationId xmlns:p14="http://schemas.microsoft.com/office/powerpoint/2010/main" val="3515532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89</a:t>
            </a:fld>
            <a:endParaRPr lang="it-IT"/>
          </a:p>
        </p:txBody>
      </p:sp>
    </p:spTree>
    <p:extLst>
      <p:ext uri="{BB962C8B-B14F-4D97-AF65-F5344CB8AC3E}">
        <p14:creationId xmlns:p14="http://schemas.microsoft.com/office/powerpoint/2010/main" val="1196085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11</a:t>
            </a:fld>
            <a:endParaRPr lang="it-IT"/>
          </a:p>
        </p:txBody>
      </p:sp>
    </p:spTree>
    <p:extLst>
      <p:ext uri="{BB962C8B-B14F-4D97-AF65-F5344CB8AC3E}">
        <p14:creationId xmlns:p14="http://schemas.microsoft.com/office/powerpoint/2010/main" val="8667119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90</a:t>
            </a:fld>
            <a:endParaRPr lang="it-IT"/>
          </a:p>
        </p:txBody>
      </p:sp>
    </p:spTree>
    <p:extLst>
      <p:ext uri="{BB962C8B-B14F-4D97-AF65-F5344CB8AC3E}">
        <p14:creationId xmlns:p14="http://schemas.microsoft.com/office/powerpoint/2010/main" val="1230188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t>
            </a:r>
            <a:r>
              <a:rPr lang="en-IT" dirty="0"/>
              <a:t>asy to solve problems. 3-5 exeprts.</a:t>
            </a:r>
          </a:p>
          <a:p>
            <a:endParaRPr lang="en-IT" dirty="0"/>
          </a:p>
        </p:txBody>
      </p:sp>
      <p:sp>
        <p:nvSpPr>
          <p:cNvPr id="4" name="Slide Number Placeholder 3"/>
          <p:cNvSpPr>
            <a:spLocks noGrp="1"/>
          </p:cNvSpPr>
          <p:nvPr>
            <p:ph type="sldNum" sz="quarter" idx="5"/>
          </p:nvPr>
        </p:nvSpPr>
        <p:spPr/>
        <p:txBody>
          <a:bodyPr/>
          <a:lstStyle/>
          <a:p>
            <a:fld id="{BEF9042D-0ADE-0E48-9BA2-56F4EC264E4E}" type="slidenum">
              <a:rPr lang="it-IT" smtClean="0"/>
              <a:t>12</a:t>
            </a:fld>
            <a:endParaRPr lang="it-IT"/>
          </a:p>
        </p:txBody>
      </p:sp>
    </p:spTree>
    <p:extLst>
      <p:ext uri="{BB962C8B-B14F-4D97-AF65-F5344CB8AC3E}">
        <p14:creationId xmlns:p14="http://schemas.microsoft.com/office/powerpoint/2010/main" val="2238002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t>
            </a:r>
            <a:r>
              <a:rPr lang="en-IT" dirty="0"/>
              <a:t>xperimental/observational: we test the hypothesis looking at users using our system -&gt; empirical evidence</a:t>
            </a:r>
          </a:p>
          <a:p>
            <a:r>
              <a:rPr lang="en-IT" dirty="0"/>
              <a:t>Query/interviews -&gt; can be used for needfinding but also for evaluation (asking users opinions about the system)</a:t>
            </a:r>
          </a:p>
        </p:txBody>
      </p:sp>
      <p:sp>
        <p:nvSpPr>
          <p:cNvPr id="4" name="Slide Number Placeholder 3"/>
          <p:cNvSpPr>
            <a:spLocks noGrp="1"/>
          </p:cNvSpPr>
          <p:nvPr>
            <p:ph type="sldNum" sz="quarter" idx="5"/>
          </p:nvPr>
        </p:nvSpPr>
        <p:spPr/>
        <p:txBody>
          <a:bodyPr/>
          <a:lstStyle/>
          <a:p>
            <a:fld id="{BEF9042D-0ADE-0E48-9BA2-56F4EC264E4E}" type="slidenum">
              <a:rPr lang="it-IT" smtClean="0"/>
              <a:t>13</a:t>
            </a:fld>
            <a:endParaRPr lang="it-IT"/>
          </a:p>
        </p:txBody>
      </p:sp>
    </p:spTree>
    <p:extLst>
      <p:ext uri="{BB962C8B-B14F-4D97-AF65-F5344CB8AC3E}">
        <p14:creationId xmlns:p14="http://schemas.microsoft.com/office/powerpoint/2010/main" val="34639550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3" name="Google Shape;158;p37">
            <a:extLst>
              <a:ext uri="{FF2B5EF4-FFF2-40B4-BE49-F238E27FC236}">
                <a16:creationId xmlns:a16="http://schemas.microsoft.com/office/drawing/2014/main" id="{CCC3325B-ED3C-9048-BDE4-314BDF314C0C}"/>
              </a:ext>
            </a:extLst>
          </p:cNvPr>
          <p:cNvSpPr/>
          <p:nvPr userDrawn="1"/>
        </p:nvSpPr>
        <p:spPr>
          <a:xfrm>
            <a:off x="9725" y="5826850"/>
            <a:ext cx="12191999" cy="136500"/>
          </a:xfrm>
          <a:prstGeom prst="rect">
            <a:avLst/>
          </a:prstGeom>
          <a:solidFill>
            <a:srgbClr val="EEEEEE">
              <a:alpha val="46540"/>
            </a:srgbClr>
          </a:solidFill>
          <a:ln>
            <a:noFill/>
          </a:ln>
        </p:spPr>
        <p:txBody>
          <a:bodyPr spcFirstLastPara="1" wrap="square" lIns="91425" tIns="91425" rIns="91425" bIns="91425" anchor="ctr" anchorCtr="0">
            <a:noAutofit/>
          </a:bodyPr>
          <a:lstStyle/>
          <a:p>
            <a:pPr>
              <a:buClr>
                <a:srgbClr val="000000"/>
              </a:buClr>
              <a:buSzPts val="1100"/>
              <a:buFont typeface="Arial"/>
              <a:buNone/>
            </a:pPr>
            <a:endParaRPr sz="1400" kern="0">
              <a:solidFill>
                <a:srgbClr val="000000"/>
              </a:solidFill>
              <a:latin typeface="Arial"/>
              <a:cs typeface="Arial"/>
              <a:sym typeface="Arial"/>
            </a:endParaRPr>
          </a:p>
        </p:txBody>
      </p:sp>
      <p:sp>
        <p:nvSpPr>
          <p:cNvPr id="14" name="Google Shape;159;p37">
            <a:extLst>
              <a:ext uri="{FF2B5EF4-FFF2-40B4-BE49-F238E27FC236}">
                <a16:creationId xmlns:a16="http://schemas.microsoft.com/office/drawing/2014/main" id="{57EE102D-D4CD-034C-B7E9-B97A8736723E}"/>
              </a:ext>
            </a:extLst>
          </p:cNvPr>
          <p:cNvSpPr/>
          <p:nvPr userDrawn="1"/>
        </p:nvSpPr>
        <p:spPr>
          <a:xfrm>
            <a:off x="0" y="5930900"/>
            <a:ext cx="12191999" cy="927100"/>
          </a:xfrm>
          <a:prstGeom prst="rect">
            <a:avLst/>
          </a:prstGeom>
          <a:solidFill>
            <a:srgbClr val="EEEEEE"/>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2" name="Titolo 1">
            <a:extLst>
              <a:ext uri="{FF2B5EF4-FFF2-40B4-BE49-F238E27FC236}">
                <a16:creationId xmlns:a16="http://schemas.microsoft.com/office/drawing/2014/main" id="{75F64657-CDC3-A14B-BC00-4725DB984008}"/>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noProof="0" dirty="0"/>
              <a:t>Fare </a:t>
            </a:r>
            <a:r>
              <a:rPr lang="en-US" noProof="0" dirty="0" err="1"/>
              <a:t>clic</a:t>
            </a:r>
            <a:r>
              <a:rPr lang="en-US" noProof="0" dirty="0"/>
              <a:t> per </a:t>
            </a:r>
            <a:r>
              <a:rPr lang="en-US" noProof="0" dirty="0" err="1"/>
              <a:t>modificare</a:t>
            </a:r>
            <a:r>
              <a:rPr lang="en-US" noProof="0" dirty="0"/>
              <a:t> lo stile del </a:t>
            </a:r>
            <a:r>
              <a:rPr lang="en-US" noProof="0" dirty="0" err="1"/>
              <a:t>titolo</a:t>
            </a:r>
            <a:r>
              <a:rPr lang="en-US" noProof="0" dirty="0"/>
              <a:t> </a:t>
            </a:r>
            <a:r>
              <a:rPr lang="en-US" noProof="0" dirty="0" err="1"/>
              <a:t>dello</a:t>
            </a:r>
            <a:r>
              <a:rPr lang="en-US" noProof="0" dirty="0"/>
              <a:t> schema</a:t>
            </a:r>
          </a:p>
        </p:txBody>
      </p:sp>
      <p:sp>
        <p:nvSpPr>
          <p:cNvPr id="3" name="Sottotitolo 2">
            <a:extLst>
              <a:ext uri="{FF2B5EF4-FFF2-40B4-BE49-F238E27FC236}">
                <a16:creationId xmlns:a16="http://schemas.microsoft.com/office/drawing/2014/main" id="{4FB49356-F262-C048-A2AD-5886F1061D96}"/>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Fare </a:t>
            </a:r>
            <a:r>
              <a:rPr lang="en-US" noProof="0" dirty="0" err="1"/>
              <a:t>clic</a:t>
            </a:r>
            <a:r>
              <a:rPr lang="en-US" noProof="0" dirty="0"/>
              <a:t> per </a:t>
            </a:r>
            <a:r>
              <a:rPr lang="en-US" noProof="0" dirty="0" err="1"/>
              <a:t>modificare</a:t>
            </a:r>
            <a:r>
              <a:rPr lang="en-US" noProof="0" dirty="0"/>
              <a:t> lo stile del </a:t>
            </a:r>
            <a:r>
              <a:rPr lang="en-US" noProof="0" dirty="0" err="1"/>
              <a:t>sottotitolo</a:t>
            </a:r>
            <a:r>
              <a:rPr lang="en-US" noProof="0" dirty="0"/>
              <a:t> </a:t>
            </a:r>
            <a:r>
              <a:rPr lang="en-US" noProof="0" dirty="0" err="1"/>
              <a:t>dello</a:t>
            </a:r>
            <a:r>
              <a:rPr lang="en-US" noProof="0" dirty="0"/>
              <a:t> schema</a:t>
            </a:r>
          </a:p>
        </p:txBody>
      </p:sp>
      <p:pic>
        <p:nvPicPr>
          <p:cNvPr id="15" name="Picture 2" descr="\\evancon.polito.it\elite\Template\graphics\Logos\eLite\logo.png">
            <a:extLst>
              <a:ext uri="{FF2B5EF4-FFF2-40B4-BE49-F238E27FC236}">
                <a16:creationId xmlns:a16="http://schemas.microsoft.com/office/drawing/2014/main" id="{6F9C5BA0-263C-7C4D-8184-E92E118AA4B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91343" y="6173023"/>
            <a:ext cx="1121146" cy="4428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10;&#10;Description automatically generated">
            <a:extLst>
              <a:ext uri="{FF2B5EF4-FFF2-40B4-BE49-F238E27FC236}">
                <a16:creationId xmlns:a16="http://schemas.microsoft.com/office/drawing/2014/main" id="{6217F205-F780-9448-B2B7-9609584EF18D}"/>
              </a:ext>
            </a:extLst>
          </p:cNvPr>
          <p:cNvPicPr>
            <a:picLocks noChangeAspect="1"/>
          </p:cNvPicPr>
          <p:nvPr userDrawn="1"/>
        </p:nvPicPr>
        <p:blipFill>
          <a:blip r:embed="rId3"/>
          <a:stretch>
            <a:fillRect/>
          </a:stretch>
        </p:blipFill>
        <p:spPr>
          <a:xfrm>
            <a:off x="184770" y="6067401"/>
            <a:ext cx="1513235" cy="664268"/>
          </a:xfrm>
          <a:prstGeom prst="rect">
            <a:avLst/>
          </a:prstGeom>
        </p:spPr>
      </p:pic>
    </p:spTree>
    <p:extLst>
      <p:ext uri="{BB962C8B-B14F-4D97-AF65-F5344CB8AC3E}">
        <p14:creationId xmlns:p14="http://schemas.microsoft.com/office/powerpoint/2010/main" val="2007677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628DA59-B2BA-234F-9360-E418BF50AD69}"/>
              </a:ext>
            </a:extLst>
          </p:cNvPr>
          <p:cNvSpPr>
            <a:spLocks noGrp="1"/>
          </p:cNvSpPr>
          <p:nvPr>
            <p:ph idx="1"/>
          </p:nvPr>
        </p:nvSpPr>
        <p:spPr>
          <a:xfrm>
            <a:off x="838200" y="1612900"/>
            <a:ext cx="10515600" cy="4564063"/>
          </a:xfrm>
        </p:spPr>
        <p:txBody>
          <a:bodyPr/>
          <a:lstStyle>
            <a:lvl1pPr>
              <a:lnSpc>
                <a:spcPct val="125000"/>
              </a:lnSpc>
              <a:defRPr/>
            </a:lvl1pPr>
          </a:lstStyle>
          <a:p>
            <a:pPr lvl="0"/>
            <a:r>
              <a:rPr lang="en-US"/>
              <a:t>Click to edit Master text styles</a:t>
            </a:r>
          </a:p>
        </p:txBody>
      </p:sp>
      <p:sp>
        <p:nvSpPr>
          <p:cNvPr id="9" name="Google Shape;120;p28">
            <a:extLst>
              <a:ext uri="{FF2B5EF4-FFF2-40B4-BE49-F238E27FC236}">
                <a16:creationId xmlns:a16="http://schemas.microsoft.com/office/drawing/2014/main" id="{D5D0C725-9EC6-6B40-A94C-4BED9AF1E3E7}"/>
              </a:ext>
            </a:extLst>
          </p:cNvPr>
          <p:cNvSpPr/>
          <p:nvPr userDrawn="1"/>
        </p:nvSpPr>
        <p:spPr>
          <a:xfrm>
            <a:off x="11129992" y="6269083"/>
            <a:ext cx="447600" cy="447600"/>
          </a:xfrm>
          <a:prstGeom prst="ellipse">
            <a:avLst/>
          </a:pr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123;p28">
            <a:extLst>
              <a:ext uri="{FF2B5EF4-FFF2-40B4-BE49-F238E27FC236}">
                <a16:creationId xmlns:a16="http://schemas.microsoft.com/office/drawing/2014/main" id="{A33A855A-7B75-7149-881D-1B450F4513E2}"/>
              </a:ext>
            </a:extLst>
          </p:cNvPr>
          <p:cNvSpPr txBox="1">
            <a:spLocks/>
          </p:cNvSpPr>
          <p:nvPr userDrawn="1"/>
        </p:nvSpPr>
        <p:spPr>
          <a:xfrm>
            <a:off x="11079450" y="6296075"/>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1pPr>
            <a:lvl2pPr marR="0" lvl="1"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2pPr>
            <a:lvl3pPr marR="0" lvl="2"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3pPr>
            <a:lvl4pPr marR="0" lvl="3"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4pPr>
            <a:lvl5pPr marR="0" lvl="4"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5pPr>
            <a:lvl6pPr marR="0" lvl="5"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6pPr>
            <a:lvl7pPr marR="0" lvl="6"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7pPr>
            <a:lvl8pPr marR="0" lvl="7"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8pPr>
            <a:lvl9pPr marR="0" lvl="8"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IT" sz="1000" b="0" i="0" u="none" strike="noStrike" kern="0" cap="none" spc="0" normalizeH="0" baseline="0" noProof="0" smtClean="0">
                <a:ln>
                  <a:noFill/>
                </a:ln>
                <a:solidFill>
                  <a:srgbClr val="FFFFFF"/>
                </a:solidFill>
                <a:effectLst/>
                <a:uLnTx/>
                <a:uFillTx/>
                <a:latin typeface="Open Sans"/>
                <a:ea typeface="Open Sans"/>
                <a:cs typeface="Open Sans"/>
                <a:sym typeface="Open Sans"/>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it-IT" sz="1000" b="0" i="0" u="none" strike="noStrike" kern="0" cap="none" spc="0" normalizeH="0" baseline="0" noProof="0" dirty="0">
              <a:ln>
                <a:noFill/>
              </a:ln>
              <a:solidFill>
                <a:srgbClr val="FFFFFF"/>
              </a:solidFill>
              <a:effectLst/>
              <a:uLnTx/>
              <a:uFillTx/>
              <a:latin typeface="Open Sans"/>
              <a:ea typeface="Open Sans"/>
              <a:cs typeface="Open Sans"/>
              <a:sym typeface="Open Sans"/>
            </a:endParaRPr>
          </a:p>
        </p:txBody>
      </p:sp>
      <p:sp>
        <p:nvSpPr>
          <p:cNvPr id="4" name="Title 3">
            <a:extLst>
              <a:ext uri="{FF2B5EF4-FFF2-40B4-BE49-F238E27FC236}">
                <a16:creationId xmlns:a16="http://schemas.microsoft.com/office/drawing/2014/main" id="{9EAB03BD-3D49-4536-9F60-A8BDDEB285CB}"/>
              </a:ext>
            </a:extLst>
          </p:cNvPr>
          <p:cNvSpPr>
            <a:spLocks noGrp="1"/>
          </p:cNvSpPr>
          <p:nvPr>
            <p:ph type="title"/>
          </p:nvPr>
        </p:nvSpPr>
        <p:spPr/>
        <p:txBody>
          <a:bodyPr/>
          <a:lstStyle/>
          <a:p>
            <a:r>
              <a:rPr lang="en-US"/>
              <a:t>Click to edit Master title style</a:t>
            </a:r>
            <a:endParaRPr lang="it-IT" dirty="0"/>
          </a:p>
        </p:txBody>
      </p:sp>
      <p:sp>
        <p:nvSpPr>
          <p:cNvPr id="2" name="Footer Placeholder 1">
            <a:extLst>
              <a:ext uri="{FF2B5EF4-FFF2-40B4-BE49-F238E27FC236}">
                <a16:creationId xmlns:a16="http://schemas.microsoft.com/office/drawing/2014/main" id="{2C50E227-C22C-4C28-9CBC-55F96370D65C}"/>
              </a:ext>
            </a:extLst>
          </p:cNvPr>
          <p:cNvSpPr>
            <a:spLocks noGrp="1"/>
          </p:cNvSpPr>
          <p:nvPr>
            <p:ph type="ftr" sz="quarter" idx="10"/>
          </p:nvPr>
        </p:nvSpPr>
        <p:spPr/>
        <p:txBody>
          <a:bodyPr/>
          <a:lstStyle/>
          <a:p>
            <a:r>
              <a:rPr lang="it-IT" dirty="0"/>
              <a:t>Human Computer Interaction</a:t>
            </a:r>
          </a:p>
        </p:txBody>
      </p:sp>
    </p:spTree>
    <p:extLst>
      <p:ext uri="{BB962C8B-B14F-4D97-AF65-F5344CB8AC3E}">
        <p14:creationId xmlns:p14="http://schemas.microsoft.com/office/powerpoint/2010/main" val="1715249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D458FF-A5B7-7543-AD3C-26BEE2D49C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dirty="0"/>
          </a:p>
        </p:txBody>
      </p:sp>
      <p:sp>
        <p:nvSpPr>
          <p:cNvPr id="3" name="Segnaposto testo 2">
            <a:extLst>
              <a:ext uri="{FF2B5EF4-FFF2-40B4-BE49-F238E27FC236}">
                <a16:creationId xmlns:a16="http://schemas.microsoft.com/office/drawing/2014/main" id="{FEB1DEE4-210D-E34A-BE09-5850AF6119EC}"/>
              </a:ext>
            </a:extLst>
          </p:cNvPr>
          <p:cNvSpPr>
            <a:spLocks noGrp="1"/>
          </p:cNvSpPr>
          <p:nvPr>
            <p:ph type="body" idx="1"/>
          </p:nvPr>
        </p:nvSpPr>
        <p:spPr>
          <a:xfrm>
            <a:off x="831850" y="4589463"/>
            <a:ext cx="10515600" cy="1500187"/>
          </a:xfrm>
        </p:spPr>
        <p:txBody>
          <a:bodyPr/>
          <a:lstStyle>
            <a:lvl1pPr marL="0" indent="0">
              <a:lnSpc>
                <a:spcPct val="100000"/>
              </a:lnSpc>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Google Shape;120;p28">
            <a:extLst>
              <a:ext uri="{FF2B5EF4-FFF2-40B4-BE49-F238E27FC236}">
                <a16:creationId xmlns:a16="http://schemas.microsoft.com/office/drawing/2014/main" id="{261EFA6C-67FD-D244-8537-1DBEC910071A}"/>
              </a:ext>
            </a:extLst>
          </p:cNvPr>
          <p:cNvSpPr/>
          <p:nvPr userDrawn="1"/>
        </p:nvSpPr>
        <p:spPr>
          <a:xfrm>
            <a:off x="11129992" y="6269083"/>
            <a:ext cx="447600" cy="447600"/>
          </a:xfrm>
          <a:prstGeom prst="ellipse">
            <a:avLst/>
          </a:pr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 name="Google Shape;123;p28">
            <a:extLst>
              <a:ext uri="{FF2B5EF4-FFF2-40B4-BE49-F238E27FC236}">
                <a16:creationId xmlns:a16="http://schemas.microsoft.com/office/drawing/2014/main" id="{F1C7DC72-C65E-5545-841B-F97D020E3795}"/>
              </a:ext>
            </a:extLst>
          </p:cNvPr>
          <p:cNvSpPr txBox="1">
            <a:spLocks/>
          </p:cNvSpPr>
          <p:nvPr userDrawn="1"/>
        </p:nvSpPr>
        <p:spPr>
          <a:xfrm>
            <a:off x="11079450" y="6296075"/>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1pPr>
            <a:lvl2pPr marR="0" lvl="1"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2pPr>
            <a:lvl3pPr marR="0" lvl="2"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3pPr>
            <a:lvl4pPr marR="0" lvl="3"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4pPr>
            <a:lvl5pPr marR="0" lvl="4"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5pPr>
            <a:lvl6pPr marR="0" lvl="5"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6pPr>
            <a:lvl7pPr marR="0" lvl="6"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7pPr>
            <a:lvl8pPr marR="0" lvl="7"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8pPr>
            <a:lvl9pPr marR="0" lvl="8"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IT" sz="1000" b="0" i="0" u="none" strike="noStrike" kern="0" cap="none" spc="0" normalizeH="0" baseline="0" noProof="0" smtClean="0">
                <a:ln>
                  <a:noFill/>
                </a:ln>
                <a:solidFill>
                  <a:srgbClr val="FFFFFF"/>
                </a:solidFill>
                <a:effectLst/>
                <a:uLnTx/>
                <a:uFillTx/>
                <a:latin typeface="Open Sans"/>
                <a:ea typeface="Open Sans"/>
                <a:cs typeface="Open Sans"/>
                <a:sym typeface="Open Sans"/>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it-IT" sz="1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4" name="Footer Placeholder 3">
            <a:extLst>
              <a:ext uri="{FF2B5EF4-FFF2-40B4-BE49-F238E27FC236}">
                <a16:creationId xmlns:a16="http://schemas.microsoft.com/office/drawing/2014/main" id="{E5A2468A-DB73-43AA-BC9B-442ADBD4FFEE}"/>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427000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5941CE-E27C-9344-9273-3C8B9ED5F1C8}"/>
              </a:ext>
            </a:extLst>
          </p:cNvPr>
          <p:cNvSpPr>
            <a:spLocks noGrp="1"/>
          </p:cNvSpPr>
          <p:nvPr>
            <p:ph type="title"/>
          </p:nvPr>
        </p:nvSpPr>
        <p:spPr>
          <a:xfrm>
            <a:off x="838200" y="365125"/>
            <a:ext cx="10515600" cy="1095375"/>
          </a:xfrm>
        </p:spPr>
        <p:txBody>
          <a:bodyPr/>
          <a:lstStyle/>
          <a:p>
            <a:r>
              <a:rPr lang="en-US"/>
              <a:t>Click to edit Master title style</a:t>
            </a:r>
            <a:endParaRPr lang="it-IT"/>
          </a:p>
        </p:txBody>
      </p:sp>
      <p:sp>
        <p:nvSpPr>
          <p:cNvPr id="3" name="Segnaposto contenuto 2">
            <a:extLst>
              <a:ext uri="{FF2B5EF4-FFF2-40B4-BE49-F238E27FC236}">
                <a16:creationId xmlns:a16="http://schemas.microsoft.com/office/drawing/2014/main" id="{5BF7E3CE-0A77-1E4B-8EF5-BE26F91BC6CA}"/>
              </a:ext>
            </a:extLst>
          </p:cNvPr>
          <p:cNvSpPr>
            <a:spLocks noGrp="1"/>
          </p:cNvSpPr>
          <p:nvPr>
            <p:ph sz="half" idx="1"/>
          </p:nvPr>
        </p:nvSpPr>
        <p:spPr>
          <a:xfrm>
            <a:off x="838200" y="1612900"/>
            <a:ext cx="5181600" cy="4589463"/>
          </a:xfrm>
        </p:spPr>
        <p:txBody>
          <a:bodyPr/>
          <a:lstStyle>
            <a:lvl1pPr>
              <a:lnSpc>
                <a:spcPct val="125000"/>
              </a:lnSpc>
              <a:defRPr/>
            </a:lvl1pPr>
          </a:lstStyle>
          <a:p>
            <a:pPr lvl="0"/>
            <a:r>
              <a:rPr lang="en-US"/>
              <a:t>Click to edit Master text styles</a:t>
            </a:r>
          </a:p>
        </p:txBody>
      </p:sp>
      <p:sp>
        <p:nvSpPr>
          <p:cNvPr id="4" name="Segnaposto contenuto 3">
            <a:extLst>
              <a:ext uri="{FF2B5EF4-FFF2-40B4-BE49-F238E27FC236}">
                <a16:creationId xmlns:a16="http://schemas.microsoft.com/office/drawing/2014/main" id="{871B0D2F-5C96-9D44-8D15-32E7943F91F6}"/>
              </a:ext>
            </a:extLst>
          </p:cNvPr>
          <p:cNvSpPr>
            <a:spLocks noGrp="1"/>
          </p:cNvSpPr>
          <p:nvPr>
            <p:ph sz="half" idx="2" hasCustomPrompt="1"/>
          </p:nvPr>
        </p:nvSpPr>
        <p:spPr>
          <a:xfrm>
            <a:off x="6172200" y="1612900"/>
            <a:ext cx="5181600" cy="4589463"/>
          </a:xfrm>
        </p:spPr>
        <p:txBody>
          <a:bodyPr/>
          <a:lstStyle>
            <a:lvl1pPr>
              <a:lnSpc>
                <a:spcPct val="125000"/>
              </a:lnSpc>
              <a:defRPr/>
            </a:lvl1pPr>
          </a:lstStyle>
          <a:p>
            <a:pPr lvl="0"/>
            <a:r>
              <a:rPr lang="it-IT" dirty="0"/>
              <a:t>Modifica gli stili del testo dello schema
Secondo livello
Terzo livello
Quarto livello
Quinto livello</a:t>
            </a:r>
          </a:p>
        </p:txBody>
      </p:sp>
      <p:sp>
        <p:nvSpPr>
          <p:cNvPr id="8" name="Google Shape;120;p28">
            <a:extLst>
              <a:ext uri="{FF2B5EF4-FFF2-40B4-BE49-F238E27FC236}">
                <a16:creationId xmlns:a16="http://schemas.microsoft.com/office/drawing/2014/main" id="{577399A0-1655-314A-B24E-B95A2909FDF1}"/>
              </a:ext>
            </a:extLst>
          </p:cNvPr>
          <p:cNvSpPr/>
          <p:nvPr userDrawn="1"/>
        </p:nvSpPr>
        <p:spPr>
          <a:xfrm>
            <a:off x="11129992" y="6269083"/>
            <a:ext cx="447600" cy="447600"/>
          </a:xfrm>
          <a:prstGeom prst="ellipse">
            <a:avLst/>
          </a:pr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23;p28">
            <a:extLst>
              <a:ext uri="{FF2B5EF4-FFF2-40B4-BE49-F238E27FC236}">
                <a16:creationId xmlns:a16="http://schemas.microsoft.com/office/drawing/2014/main" id="{42FE2C08-4673-0645-A5C6-6719D8348DB1}"/>
              </a:ext>
            </a:extLst>
          </p:cNvPr>
          <p:cNvSpPr txBox="1">
            <a:spLocks/>
          </p:cNvSpPr>
          <p:nvPr userDrawn="1"/>
        </p:nvSpPr>
        <p:spPr>
          <a:xfrm>
            <a:off x="11079450" y="6296075"/>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1pPr>
            <a:lvl2pPr marR="0" lvl="1"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2pPr>
            <a:lvl3pPr marR="0" lvl="2"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3pPr>
            <a:lvl4pPr marR="0" lvl="3"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4pPr>
            <a:lvl5pPr marR="0" lvl="4"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5pPr>
            <a:lvl6pPr marR="0" lvl="5"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6pPr>
            <a:lvl7pPr marR="0" lvl="6"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7pPr>
            <a:lvl8pPr marR="0" lvl="7"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8pPr>
            <a:lvl9pPr marR="0" lvl="8"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IT" sz="1000" b="0" i="0" u="none" strike="noStrike" kern="0" cap="none" spc="0" normalizeH="0" baseline="0" noProof="0" smtClean="0">
                <a:ln>
                  <a:noFill/>
                </a:ln>
                <a:solidFill>
                  <a:srgbClr val="FFFFFF"/>
                </a:solidFill>
                <a:effectLst/>
                <a:uLnTx/>
                <a:uFillTx/>
                <a:latin typeface="Open Sans"/>
                <a:ea typeface="Open Sans"/>
                <a:cs typeface="Open Sans"/>
                <a:sym typeface="Open Sans"/>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it-IT" sz="1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 name="Footer Placeholder 4">
            <a:extLst>
              <a:ext uri="{FF2B5EF4-FFF2-40B4-BE49-F238E27FC236}">
                <a16:creationId xmlns:a16="http://schemas.microsoft.com/office/drawing/2014/main" id="{788B35A2-0252-473F-A93C-0B4C1E46EA73}"/>
              </a:ext>
            </a:extLst>
          </p:cNvPr>
          <p:cNvSpPr>
            <a:spLocks noGrp="1"/>
          </p:cNvSpPr>
          <p:nvPr>
            <p:ph type="ftr" sz="quarter" idx="10"/>
          </p:nvPr>
        </p:nvSpPr>
        <p:spPr/>
        <p:txBody>
          <a:bodyPr/>
          <a:lstStyle/>
          <a:p>
            <a:r>
              <a:rPr lang="it-IT" dirty="0"/>
              <a:t>Human Computer Interaction</a:t>
            </a:r>
          </a:p>
        </p:txBody>
      </p:sp>
    </p:spTree>
    <p:extLst>
      <p:ext uri="{BB962C8B-B14F-4D97-AF65-F5344CB8AC3E}">
        <p14:creationId xmlns:p14="http://schemas.microsoft.com/office/powerpoint/2010/main" val="697683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5941CE-E27C-9344-9273-3C8B9ED5F1C8}"/>
              </a:ext>
            </a:extLst>
          </p:cNvPr>
          <p:cNvSpPr>
            <a:spLocks noGrp="1"/>
          </p:cNvSpPr>
          <p:nvPr>
            <p:ph type="title"/>
          </p:nvPr>
        </p:nvSpPr>
        <p:spPr>
          <a:xfrm>
            <a:off x="838200" y="365125"/>
            <a:ext cx="10515600" cy="1095375"/>
          </a:xfrm>
        </p:spPr>
        <p:txBody>
          <a:bodyPr/>
          <a:lstStyle/>
          <a:p>
            <a:r>
              <a:rPr lang="en-US"/>
              <a:t>Click to edit Master title style</a:t>
            </a:r>
            <a:endParaRPr lang="it-IT"/>
          </a:p>
        </p:txBody>
      </p:sp>
      <p:sp>
        <p:nvSpPr>
          <p:cNvPr id="3" name="Segnaposto contenuto 2">
            <a:extLst>
              <a:ext uri="{FF2B5EF4-FFF2-40B4-BE49-F238E27FC236}">
                <a16:creationId xmlns:a16="http://schemas.microsoft.com/office/drawing/2014/main" id="{5BF7E3CE-0A77-1E4B-8EF5-BE26F91BC6CA}"/>
              </a:ext>
            </a:extLst>
          </p:cNvPr>
          <p:cNvSpPr>
            <a:spLocks noGrp="1"/>
          </p:cNvSpPr>
          <p:nvPr>
            <p:ph sz="half" idx="1" hasCustomPrompt="1"/>
          </p:nvPr>
        </p:nvSpPr>
        <p:spPr>
          <a:xfrm>
            <a:off x="838200" y="2237874"/>
            <a:ext cx="5181600" cy="3964489"/>
          </a:xfrm>
        </p:spPr>
        <p:txBody>
          <a:bodyPr/>
          <a:lstStyle>
            <a:lvl1pPr>
              <a:lnSpc>
                <a:spcPct val="125000"/>
              </a:lnSpc>
              <a:defRPr/>
            </a:lvl1pPr>
          </a:lstStyle>
          <a:p>
            <a:r>
              <a:rPr lang="en-US" noProof="0" dirty="0" err="1"/>
              <a:t>Modifica</a:t>
            </a:r>
            <a:r>
              <a:rPr lang="en-US" noProof="0" dirty="0"/>
              <a:t> </a:t>
            </a:r>
            <a:r>
              <a:rPr lang="en-US" noProof="0" dirty="0" err="1"/>
              <a:t>gli</a:t>
            </a:r>
            <a:r>
              <a:rPr lang="en-US" noProof="0" dirty="0"/>
              <a:t> </a:t>
            </a:r>
            <a:r>
              <a:rPr lang="en-US" noProof="0" dirty="0" err="1"/>
              <a:t>stili</a:t>
            </a:r>
            <a:r>
              <a:rPr lang="en-US" noProof="0" dirty="0"/>
              <a:t> del </a:t>
            </a:r>
            <a:r>
              <a:rPr lang="en-US" noProof="0" dirty="0" err="1"/>
              <a:t>testo</a:t>
            </a:r>
            <a:r>
              <a:rPr lang="en-US" noProof="0" dirty="0"/>
              <a:t> </a:t>
            </a:r>
            <a:r>
              <a:rPr lang="en-US" noProof="0" dirty="0" err="1"/>
              <a:t>dello</a:t>
            </a:r>
            <a:r>
              <a:rPr lang="en-US" noProof="0" dirty="0"/>
              <a:t> schema
Secondo </a:t>
            </a:r>
            <a:r>
              <a:rPr lang="en-US" noProof="0" dirty="0" err="1"/>
              <a:t>livello</a:t>
            </a:r>
            <a:r>
              <a:rPr lang="en-US" noProof="0" dirty="0"/>
              <a:t>
</a:t>
            </a:r>
            <a:r>
              <a:rPr lang="en-US" noProof="0" dirty="0" err="1"/>
              <a:t>Terzo</a:t>
            </a:r>
            <a:r>
              <a:rPr lang="en-US" noProof="0" dirty="0"/>
              <a:t> </a:t>
            </a:r>
            <a:r>
              <a:rPr lang="en-US" noProof="0" dirty="0" err="1"/>
              <a:t>livello</a:t>
            </a:r>
            <a:r>
              <a:rPr lang="en-US" noProof="0" dirty="0"/>
              <a:t>
Quarto </a:t>
            </a:r>
            <a:r>
              <a:rPr lang="en-US" noProof="0" dirty="0" err="1"/>
              <a:t>livello</a:t>
            </a:r>
            <a:r>
              <a:rPr lang="en-US" noProof="0" dirty="0"/>
              <a:t>
Quinto </a:t>
            </a:r>
            <a:r>
              <a:rPr lang="en-US" noProof="0" dirty="0" err="1"/>
              <a:t>livello</a:t>
            </a:r>
            <a:endParaRPr lang="en-US" noProof="0" dirty="0"/>
          </a:p>
        </p:txBody>
      </p:sp>
      <p:sp>
        <p:nvSpPr>
          <p:cNvPr id="4" name="Segnaposto contenuto 3">
            <a:extLst>
              <a:ext uri="{FF2B5EF4-FFF2-40B4-BE49-F238E27FC236}">
                <a16:creationId xmlns:a16="http://schemas.microsoft.com/office/drawing/2014/main" id="{871B0D2F-5C96-9D44-8D15-32E7943F91F6}"/>
              </a:ext>
            </a:extLst>
          </p:cNvPr>
          <p:cNvSpPr>
            <a:spLocks noGrp="1"/>
          </p:cNvSpPr>
          <p:nvPr>
            <p:ph sz="half" idx="2"/>
          </p:nvPr>
        </p:nvSpPr>
        <p:spPr>
          <a:xfrm>
            <a:off x="6172200" y="2237874"/>
            <a:ext cx="5181600" cy="3964489"/>
          </a:xfrm>
        </p:spPr>
        <p:txBody>
          <a:bodyPr/>
          <a:lstStyle>
            <a:lvl1pPr>
              <a:lnSpc>
                <a:spcPct val="125000"/>
              </a:lnSpc>
              <a:defRPr/>
            </a:lvl1pPr>
          </a:lstStyle>
          <a:p>
            <a:pPr lvl="0"/>
            <a:r>
              <a:rPr lang="en-US"/>
              <a:t>Click to edit Master text styles</a:t>
            </a:r>
          </a:p>
        </p:txBody>
      </p:sp>
      <p:sp>
        <p:nvSpPr>
          <p:cNvPr id="8" name="Google Shape;120;p28">
            <a:extLst>
              <a:ext uri="{FF2B5EF4-FFF2-40B4-BE49-F238E27FC236}">
                <a16:creationId xmlns:a16="http://schemas.microsoft.com/office/drawing/2014/main" id="{577399A0-1655-314A-B24E-B95A2909FDF1}"/>
              </a:ext>
            </a:extLst>
          </p:cNvPr>
          <p:cNvSpPr/>
          <p:nvPr userDrawn="1"/>
        </p:nvSpPr>
        <p:spPr>
          <a:xfrm>
            <a:off x="11129992" y="6269083"/>
            <a:ext cx="447600" cy="447600"/>
          </a:xfrm>
          <a:prstGeom prst="ellipse">
            <a:avLst/>
          </a:pr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23;p28">
            <a:extLst>
              <a:ext uri="{FF2B5EF4-FFF2-40B4-BE49-F238E27FC236}">
                <a16:creationId xmlns:a16="http://schemas.microsoft.com/office/drawing/2014/main" id="{42FE2C08-4673-0645-A5C6-6719D8348DB1}"/>
              </a:ext>
            </a:extLst>
          </p:cNvPr>
          <p:cNvSpPr txBox="1">
            <a:spLocks/>
          </p:cNvSpPr>
          <p:nvPr userDrawn="1"/>
        </p:nvSpPr>
        <p:spPr>
          <a:xfrm>
            <a:off x="11079450" y="6296075"/>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1pPr>
            <a:lvl2pPr marR="0" lvl="1"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2pPr>
            <a:lvl3pPr marR="0" lvl="2"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3pPr>
            <a:lvl4pPr marR="0" lvl="3"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4pPr>
            <a:lvl5pPr marR="0" lvl="4"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5pPr>
            <a:lvl6pPr marR="0" lvl="5"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6pPr>
            <a:lvl7pPr marR="0" lvl="6"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7pPr>
            <a:lvl8pPr marR="0" lvl="7"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8pPr>
            <a:lvl9pPr marR="0" lvl="8"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IT" sz="1000" b="0" i="0" u="none" strike="noStrike" kern="0" cap="none" spc="0" normalizeH="0" baseline="0" noProof="0" smtClean="0">
                <a:ln>
                  <a:noFill/>
                </a:ln>
                <a:solidFill>
                  <a:srgbClr val="FFFFFF"/>
                </a:solidFill>
                <a:effectLst/>
                <a:uLnTx/>
                <a:uFillTx/>
                <a:latin typeface="Open Sans"/>
                <a:ea typeface="Open Sans"/>
                <a:cs typeface="Open Sans"/>
                <a:sym typeface="Open Sans"/>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it-IT" sz="1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12" name="Text Placeholder 11">
            <a:extLst>
              <a:ext uri="{FF2B5EF4-FFF2-40B4-BE49-F238E27FC236}">
                <a16:creationId xmlns:a16="http://schemas.microsoft.com/office/drawing/2014/main" id="{8A4A7CAA-1B32-4502-B310-D661FD658A90}"/>
              </a:ext>
            </a:extLst>
          </p:cNvPr>
          <p:cNvSpPr>
            <a:spLocks noGrp="1"/>
          </p:cNvSpPr>
          <p:nvPr>
            <p:ph type="body" sz="quarter" idx="10" hasCustomPrompt="1"/>
          </p:nvPr>
        </p:nvSpPr>
        <p:spPr>
          <a:xfrm>
            <a:off x="838200" y="1603420"/>
            <a:ext cx="5181600" cy="556248"/>
          </a:xfrm>
        </p:spPr>
        <p:txBody>
          <a:bodyPr>
            <a:normAutofit/>
          </a:bodyPr>
          <a:lstStyle>
            <a:lvl1pPr marL="0" indent="0">
              <a:buNone/>
              <a:defRPr sz="2800" b="1">
                <a:solidFill>
                  <a:schemeClr val="tx2">
                    <a:lumMod val="40000"/>
                    <a:lumOff val="60000"/>
                  </a:schemeClr>
                </a:solidFill>
              </a:defRPr>
            </a:lvl1pPr>
          </a:lstStyle>
          <a:p>
            <a:pPr lvl="0"/>
            <a:r>
              <a:rPr lang="en-US" dirty="0"/>
              <a:t>Title</a:t>
            </a:r>
            <a:endParaRPr lang="it-IT" dirty="0"/>
          </a:p>
        </p:txBody>
      </p:sp>
      <p:sp>
        <p:nvSpPr>
          <p:cNvPr id="14" name="Text Placeholder 11">
            <a:extLst>
              <a:ext uri="{FF2B5EF4-FFF2-40B4-BE49-F238E27FC236}">
                <a16:creationId xmlns:a16="http://schemas.microsoft.com/office/drawing/2014/main" id="{5A674303-F927-4A9D-AFC1-259598F99207}"/>
              </a:ext>
            </a:extLst>
          </p:cNvPr>
          <p:cNvSpPr>
            <a:spLocks noGrp="1"/>
          </p:cNvSpPr>
          <p:nvPr>
            <p:ph type="body" sz="quarter" idx="11" hasCustomPrompt="1"/>
          </p:nvPr>
        </p:nvSpPr>
        <p:spPr>
          <a:xfrm>
            <a:off x="6172200" y="1603420"/>
            <a:ext cx="5181600" cy="556248"/>
          </a:xfrm>
        </p:spPr>
        <p:txBody>
          <a:bodyPr>
            <a:normAutofit/>
          </a:bodyPr>
          <a:lstStyle>
            <a:lvl1pPr marL="0" indent="0">
              <a:buNone/>
              <a:defRPr sz="2800" b="1">
                <a:solidFill>
                  <a:schemeClr val="tx2">
                    <a:lumMod val="40000"/>
                    <a:lumOff val="60000"/>
                  </a:schemeClr>
                </a:solidFill>
              </a:defRPr>
            </a:lvl1pPr>
          </a:lstStyle>
          <a:p>
            <a:pPr lvl="0"/>
            <a:r>
              <a:rPr lang="en-US" dirty="0"/>
              <a:t>Title</a:t>
            </a:r>
            <a:endParaRPr lang="it-IT" dirty="0"/>
          </a:p>
        </p:txBody>
      </p:sp>
      <p:sp>
        <p:nvSpPr>
          <p:cNvPr id="5" name="Footer Placeholder 4">
            <a:extLst>
              <a:ext uri="{FF2B5EF4-FFF2-40B4-BE49-F238E27FC236}">
                <a16:creationId xmlns:a16="http://schemas.microsoft.com/office/drawing/2014/main" id="{F0028607-F140-48A3-8FE8-BCCFCFBDA56A}"/>
              </a:ext>
            </a:extLst>
          </p:cNvPr>
          <p:cNvSpPr>
            <a:spLocks noGrp="1"/>
          </p:cNvSpPr>
          <p:nvPr>
            <p:ph type="ftr" sz="quarter" idx="12"/>
          </p:nvPr>
        </p:nvSpPr>
        <p:spPr/>
        <p:txBody>
          <a:bodyPr/>
          <a:lstStyle/>
          <a:p>
            <a:r>
              <a:rPr lang="it-IT"/>
              <a:t>Human Computer Interaction</a:t>
            </a:r>
            <a:endParaRPr lang="it-IT" dirty="0"/>
          </a:p>
        </p:txBody>
      </p:sp>
    </p:spTree>
    <p:extLst>
      <p:ext uri="{BB962C8B-B14F-4D97-AF65-F5344CB8AC3E}">
        <p14:creationId xmlns:p14="http://schemas.microsoft.com/office/powerpoint/2010/main" val="1555469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60C26A-0C6A-5F48-AB64-D0286E034175}"/>
              </a:ext>
            </a:extLst>
          </p:cNvPr>
          <p:cNvSpPr>
            <a:spLocks noGrp="1"/>
          </p:cNvSpPr>
          <p:nvPr>
            <p:ph type="title"/>
          </p:nvPr>
        </p:nvSpPr>
        <p:spPr/>
        <p:txBody>
          <a:bodyPr/>
          <a:lstStyle/>
          <a:p>
            <a:r>
              <a:rPr lang="en-US"/>
              <a:t>Click to edit Master title style</a:t>
            </a:r>
            <a:endParaRPr lang="it-IT" dirty="0"/>
          </a:p>
        </p:txBody>
      </p:sp>
      <p:sp>
        <p:nvSpPr>
          <p:cNvPr id="6" name="Google Shape;120;p28">
            <a:extLst>
              <a:ext uri="{FF2B5EF4-FFF2-40B4-BE49-F238E27FC236}">
                <a16:creationId xmlns:a16="http://schemas.microsoft.com/office/drawing/2014/main" id="{B287401E-639D-0F40-B2AE-D3FFF20B2571}"/>
              </a:ext>
            </a:extLst>
          </p:cNvPr>
          <p:cNvSpPr/>
          <p:nvPr userDrawn="1"/>
        </p:nvSpPr>
        <p:spPr>
          <a:xfrm>
            <a:off x="11129992" y="6269083"/>
            <a:ext cx="447600" cy="447600"/>
          </a:xfrm>
          <a:prstGeom prst="ellipse">
            <a:avLst/>
          </a:pr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 name="Google Shape;123;p28">
            <a:extLst>
              <a:ext uri="{FF2B5EF4-FFF2-40B4-BE49-F238E27FC236}">
                <a16:creationId xmlns:a16="http://schemas.microsoft.com/office/drawing/2014/main" id="{063F05D8-68E1-EC4E-A4E3-C9E6EF2164FE}"/>
              </a:ext>
            </a:extLst>
          </p:cNvPr>
          <p:cNvSpPr txBox="1">
            <a:spLocks/>
          </p:cNvSpPr>
          <p:nvPr userDrawn="1"/>
        </p:nvSpPr>
        <p:spPr>
          <a:xfrm>
            <a:off x="11079450" y="6296075"/>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1pPr>
            <a:lvl2pPr marR="0" lvl="1"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2pPr>
            <a:lvl3pPr marR="0" lvl="2"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3pPr>
            <a:lvl4pPr marR="0" lvl="3"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4pPr>
            <a:lvl5pPr marR="0" lvl="4"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5pPr>
            <a:lvl6pPr marR="0" lvl="5"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6pPr>
            <a:lvl7pPr marR="0" lvl="6"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7pPr>
            <a:lvl8pPr marR="0" lvl="7"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8pPr>
            <a:lvl9pPr marR="0" lvl="8"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IT" sz="1000" b="0" i="0" u="none" strike="noStrike" kern="0" cap="none" spc="0" normalizeH="0" baseline="0" noProof="0" smtClean="0">
                <a:ln>
                  <a:noFill/>
                </a:ln>
                <a:solidFill>
                  <a:srgbClr val="FFFFFF"/>
                </a:solidFill>
                <a:effectLst/>
                <a:uLnTx/>
                <a:uFillTx/>
                <a:latin typeface="Open Sans"/>
                <a:ea typeface="Open Sans"/>
                <a:cs typeface="Open Sans"/>
                <a:sym typeface="Open Sans"/>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it-IT" sz="1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3" name="Footer Placeholder 2">
            <a:extLst>
              <a:ext uri="{FF2B5EF4-FFF2-40B4-BE49-F238E27FC236}">
                <a16:creationId xmlns:a16="http://schemas.microsoft.com/office/drawing/2014/main" id="{13D765EB-DEFB-45C9-BD71-400FB53F5419}"/>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287604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5" name="Google Shape;120;p28">
            <a:extLst>
              <a:ext uri="{FF2B5EF4-FFF2-40B4-BE49-F238E27FC236}">
                <a16:creationId xmlns:a16="http://schemas.microsoft.com/office/drawing/2014/main" id="{4918D42B-C053-0943-9455-5AD0A30A9E08}"/>
              </a:ext>
            </a:extLst>
          </p:cNvPr>
          <p:cNvSpPr/>
          <p:nvPr userDrawn="1"/>
        </p:nvSpPr>
        <p:spPr>
          <a:xfrm>
            <a:off x="11129992" y="6269083"/>
            <a:ext cx="447600" cy="447600"/>
          </a:xfrm>
          <a:prstGeom prst="ellipse">
            <a:avLst/>
          </a:pr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123;p28">
            <a:extLst>
              <a:ext uri="{FF2B5EF4-FFF2-40B4-BE49-F238E27FC236}">
                <a16:creationId xmlns:a16="http://schemas.microsoft.com/office/drawing/2014/main" id="{69DDE86A-BB0E-F046-85F6-70E7DF884F24}"/>
              </a:ext>
            </a:extLst>
          </p:cNvPr>
          <p:cNvSpPr txBox="1">
            <a:spLocks/>
          </p:cNvSpPr>
          <p:nvPr userDrawn="1"/>
        </p:nvSpPr>
        <p:spPr>
          <a:xfrm>
            <a:off x="11079450" y="6296075"/>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1pPr>
            <a:lvl2pPr marR="0" lvl="1"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2pPr>
            <a:lvl3pPr marR="0" lvl="2"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3pPr>
            <a:lvl4pPr marR="0" lvl="3"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4pPr>
            <a:lvl5pPr marR="0" lvl="4"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5pPr>
            <a:lvl6pPr marR="0" lvl="5"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6pPr>
            <a:lvl7pPr marR="0" lvl="6"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7pPr>
            <a:lvl8pPr marR="0" lvl="7"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8pPr>
            <a:lvl9pPr marR="0" lvl="8"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IT" sz="1000" b="0" i="0" u="none" strike="noStrike" kern="0" cap="none" spc="0" normalizeH="0" baseline="0" noProof="0" smtClean="0">
                <a:ln>
                  <a:noFill/>
                </a:ln>
                <a:solidFill>
                  <a:srgbClr val="FFFFFF"/>
                </a:solidFill>
                <a:effectLst/>
                <a:uLnTx/>
                <a:uFillTx/>
                <a:latin typeface="Open Sans"/>
                <a:ea typeface="Open Sans"/>
                <a:cs typeface="Open Sans"/>
                <a:sym typeface="Open Sans"/>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it-IT" sz="1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2" name="Footer Placeholder 1">
            <a:extLst>
              <a:ext uri="{FF2B5EF4-FFF2-40B4-BE49-F238E27FC236}">
                <a16:creationId xmlns:a16="http://schemas.microsoft.com/office/drawing/2014/main" id="{6643BB1D-14AF-473E-B254-E2B1BEF93772}"/>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2039369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3B59A5-56B0-D043-AA37-0392C6EC1E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Segnaposto contenuto 2">
            <a:extLst>
              <a:ext uri="{FF2B5EF4-FFF2-40B4-BE49-F238E27FC236}">
                <a16:creationId xmlns:a16="http://schemas.microsoft.com/office/drawing/2014/main" id="{96EE9C69-D903-9243-8E4C-FDCD10F882DC}"/>
              </a:ext>
            </a:extLst>
          </p:cNvPr>
          <p:cNvSpPr>
            <a:spLocks noGrp="1"/>
          </p:cNvSpPr>
          <p:nvPr>
            <p:ph idx="1"/>
          </p:nvPr>
        </p:nvSpPr>
        <p:spPr>
          <a:xfrm>
            <a:off x="5183188" y="987425"/>
            <a:ext cx="6172200" cy="4873625"/>
          </a:xfrm>
        </p:spPr>
        <p:txBody>
          <a:bodyPr/>
          <a:lstStyle>
            <a:lvl1pPr>
              <a:lnSpc>
                <a:spcPct val="100000"/>
              </a:lnSpc>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p:txBody>
      </p:sp>
      <p:sp>
        <p:nvSpPr>
          <p:cNvPr id="4" name="Segnaposto testo 3">
            <a:extLst>
              <a:ext uri="{FF2B5EF4-FFF2-40B4-BE49-F238E27FC236}">
                <a16:creationId xmlns:a16="http://schemas.microsoft.com/office/drawing/2014/main" id="{C27AE39A-1CAF-7940-AFAE-3CC37CB08786}"/>
              </a:ext>
            </a:extLst>
          </p:cNvPr>
          <p:cNvSpPr>
            <a:spLocks noGrp="1"/>
          </p:cNvSpPr>
          <p:nvPr>
            <p:ph type="body" sz="half" idx="2"/>
          </p:nvPr>
        </p:nvSpPr>
        <p:spPr>
          <a:xfrm>
            <a:off x="839788" y="2057400"/>
            <a:ext cx="3932237" cy="3811588"/>
          </a:xfrm>
        </p:spPr>
        <p:txBody>
          <a:bodyPr/>
          <a:lstStyle>
            <a:lvl1pPr marL="0" indent="0">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Google Shape;120;p28">
            <a:extLst>
              <a:ext uri="{FF2B5EF4-FFF2-40B4-BE49-F238E27FC236}">
                <a16:creationId xmlns:a16="http://schemas.microsoft.com/office/drawing/2014/main" id="{674E1E94-3E55-164B-8423-C9374709CDAB}"/>
              </a:ext>
            </a:extLst>
          </p:cNvPr>
          <p:cNvSpPr/>
          <p:nvPr userDrawn="1"/>
        </p:nvSpPr>
        <p:spPr>
          <a:xfrm>
            <a:off x="11129992" y="6269083"/>
            <a:ext cx="447600" cy="447600"/>
          </a:xfrm>
          <a:prstGeom prst="ellipse">
            <a:avLst/>
          </a:pr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23;p28">
            <a:extLst>
              <a:ext uri="{FF2B5EF4-FFF2-40B4-BE49-F238E27FC236}">
                <a16:creationId xmlns:a16="http://schemas.microsoft.com/office/drawing/2014/main" id="{75F9AD2F-BF15-464C-9000-B8D138788160}"/>
              </a:ext>
            </a:extLst>
          </p:cNvPr>
          <p:cNvSpPr txBox="1">
            <a:spLocks/>
          </p:cNvSpPr>
          <p:nvPr userDrawn="1"/>
        </p:nvSpPr>
        <p:spPr>
          <a:xfrm>
            <a:off x="11079450" y="6296075"/>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1pPr>
            <a:lvl2pPr marR="0" lvl="1"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2pPr>
            <a:lvl3pPr marR="0" lvl="2"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3pPr>
            <a:lvl4pPr marR="0" lvl="3"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4pPr>
            <a:lvl5pPr marR="0" lvl="4"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5pPr>
            <a:lvl6pPr marR="0" lvl="5"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6pPr>
            <a:lvl7pPr marR="0" lvl="6"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7pPr>
            <a:lvl8pPr marR="0" lvl="7"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8pPr>
            <a:lvl9pPr marR="0" lvl="8"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IT" sz="1000" b="0" i="0" u="none" strike="noStrike" kern="0" cap="none" spc="0" normalizeH="0" baseline="0" noProof="0" smtClean="0">
                <a:ln>
                  <a:noFill/>
                </a:ln>
                <a:solidFill>
                  <a:srgbClr val="FFFFFF"/>
                </a:solidFill>
                <a:effectLst/>
                <a:uLnTx/>
                <a:uFillTx/>
                <a:latin typeface="Open Sans"/>
                <a:ea typeface="Open Sans"/>
                <a:cs typeface="Open Sans"/>
                <a:sym typeface="Open Sans"/>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it-IT" sz="1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 name="Footer Placeholder 4">
            <a:extLst>
              <a:ext uri="{FF2B5EF4-FFF2-40B4-BE49-F238E27FC236}">
                <a16:creationId xmlns:a16="http://schemas.microsoft.com/office/drawing/2014/main" id="{53EF455C-F6C3-4997-A6A5-445D425B1E57}"/>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22875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429734-890E-6C46-B024-A1C73C26E3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Segnaposto immagine 2">
            <a:extLst>
              <a:ext uri="{FF2B5EF4-FFF2-40B4-BE49-F238E27FC236}">
                <a16:creationId xmlns:a16="http://schemas.microsoft.com/office/drawing/2014/main" id="{035A79C1-7447-394C-9E83-D060AA9AD5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it-IT"/>
          </a:p>
        </p:txBody>
      </p:sp>
      <p:sp>
        <p:nvSpPr>
          <p:cNvPr id="4" name="Segnaposto testo 3">
            <a:extLst>
              <a:ext uri="{FF2B5EF4-FFF2-40B4-BE49-F238E27FC236}">
                <a16:creationId xmlns:a16="http://schemas.microsoft.com/office/drawing/2014/main" id="{A592CFDA-03CA-BE4E-8254-915157CE3072}"/>
              </a:ext>
            </a:extLst>
          </p:cNvPr>
          <p:cNvSpPr>
            <a:spLocks noGrp="1"/>
          </p:cNvSpPr>
          <p:nvPr>
            <p:ph type="body" sz="half" idx="2"/>
          </p:nvPr>
        </p:nvSpPr>
        <p:spPr>
          <a:xfrm>
            <a:off x="839788" y="2057400"/>
            <a:ext cx="3932237" cy="3811588"/>
          </a:xfrm>
        </p:spPr>
        <p:txBody>
          <a:bodyPr/>
          <a:lstStyle>
            <a:lvl1pPr marL="0" indent="0">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Google Shape;120;p28">
            <a:extLst>
              <a:ext uri="{FF2B5EF4-FFF2-40B4-BE49-F238E27FC236}">
                <a16:creationId xmlns:a16="http://schemas.microsoft.com/office/drawing/2014/main" id="{44005C7F-6DDF-8E46-B3A9-53F042DA6E53}"/>
              </a:ext>
            </a:extLst>
          </p:cNvPr>
          <p:cNvSpPr/>
          <p:nvPr userDrawn="1"/>
        </p:nvSpPr>
        <p:spPr>
          <a:xfrm>
            <a:off x="11129992" y="6269083"/>
            <a:ext cx="447600" cy="447600"/>
          </a:xfrm>
          <a:prstGeom prst="ellipse">
            <a:avLst/>
          </a:prstGeom>
          <a:solidFill>
            <a:srgbClr val="59595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Google Shape;123;p28">
            <a:extLst>
              <a:ext uri="{FF2B5EF4-FFF2-40B4-BE49-F238E27FC236}">
                <a16:creationId xmlns:a16="http://schemas.microsoft.com/office/drawing/2014/main" id="{D808ECC7-E729-5549-8D22-1A604D58F242}"/>
              </a:ext>
            </a:extLst>
          </p:cNvPr>
          <p:cNvSpPr txBox="1">
            <a:spLocks/>
          </p:cNvSpPr>
          <p:nvPr userDrawn="1"/>
        </p:nvSpPr>
        <p:spPr>
          <a:xfrm>
            <a:off x="11079450" y="6296075"/>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1pPr>
            <a:lvl2pPr marR="0" lvl="1"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2pPr>
            <a:lvl3pPr marR="0" lvl="2"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3pPr>
            <a:lvl4pPr marR="0" lvl="3"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4pPr>
            <a:lvl5pPr marR="0" lvl="4"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5pPr>
            <a:lvl6pPr marR="0" lvl="5"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6pPr>
            <a:lvl7pPr marR="0" lvl="6"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7pPr>
            <a:lvl8pPr marR="0" lvl="7"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8pPr>
            <a:lvl9pPr marR="0" lvl="8" algn="ctr" rtl="0">
              <a:lnSpc>
                <a:spcPct val="100000"/>
              </a:lnSpc>
              <a:spcBef>
                <a:spcPts val="0"/>
              </a:spcBef>
              <a:spcAft>
                <a:spcPts val="0"/>
              </a:spcAft>
              <a:buClr>
                <a:srgbClr val="000000"/>
              </a:buClr>
              <a:buFont typeface="Arial"/>
              <a:buNone/>
              <a:defRPr sz="1000" b="0" i="0" u="none" strike="noStrike" cap="none">
                <a:solidFill>
                  <a:srgbClr val="FFFFFF"/>
                </a:solidFill>
                <a:latin typeface="Open Sans"/>
                <a:ea typeface="Open Sans"/>
                <a:cs typeface="Open Sans"/>
                <a:sym typeface="Open Sans"/>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it-IT" sz="1000" b="0" i="0" u="none" strike="noStrike" kern="0" cap="none" spc="0" normalizeH="0" baseline="0" noProof="0" smtClean="0">
                <a:ln>
                  <a:noFill/>
                </a:ln>
                <a:solidFill>
                  <a:srgbClr val="FFFFFF"/>
                </a:solidFill>
                <a:effectLst/>
                <a:uLnTx/>
                <a:uFillTx/>
                <a:latin typeface="Open Sans"/>
                <a:ea typeface="Open Sans"/>
                <a:cs typeface="Open Sans"/>
                <a:sym typeface="Open Sans"/>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lang="it-IT" sz="1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 name="Footer Placeholder 4">
            <a:extLst>
              <a:ext uri="{FF2B5EF4-FFF2-40B4-BE49-F238E27FC236}">
                <a16:creationId xmlns:a16="http://schemas.microsoft.com/office/drawing/2014/main" id="{566A3386-DACB-4A5B-AE56-BA077648D53A}"/>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2562942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42839E69-C8C3-3F47-9134-95D61C487C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dirty="0"/>
              <a:t>Fare </a:t>
            </a:r>
            <a:r>
              <a:rPr lang="en-US" noProof="0" dirty="0" err="1"/>
              <a:t>clic</a:t>
            </a:r>
            <a:r>
              <a:rPr lang="en-US" noProof="0" dirty="0"/>
              <a:t> per </a:t>
            </a:r>
            <a:r>
              <a:rPr lang="en-US" noProof="0" dirty="0" err="1"/>
              <a:t>modificare</a:t>
            </a:r>
            <a:r>
              <a:rPr lang="en-US" noProof="0" dirty="0"/>
              <a:t> lo stile del </a:t>
            </a:r>
            <a:r>
              <a:rPr lang="en-US" noProof="0" dirty="0" err="1"/>
              <a:t>titolo</a:t>
            </a:r>
            <a:r>
              <a:rPr lang="en-US" noProof="0" dirty="0"/>
              <a:t> </a:t>
            </a:r>
            <a:r>
              <a:rPr lang="en-US" noProof="0" dirty="0" err="1"/>
              <a:t>dello</a:t>
            </a:r>
            <a:r>
              <a:rPr lang="en-US" noProof="0" dirty="0"/>
              <a:t> schema</a:t>
            </a:r>
          </a:p>
        </p:txBody>
      </p:sp>
      <p:sp>
        <p:nvSpPr>
          <p:cNvPr id="3" name="Segnaposto testo 2">
            <a:extLst>
              <a:ext uri="{FF2B5EF4-FFF2-40B4-BE49-F238E27FC236}">
                <a16:creationId xmlns:a16="http://schemas.microsoft.com/office/drawing/2014/main" id="{FF90BD4E-9D67-5847-A547-BFB89F1B62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dirty="0" err="1"/>
              <a:t>Aaaa</a:t>
            </a:r>
            <a:endParaRPr lang="en-US" noProof="0" dirty="0"/>
          </a:p>
          <a:p>
            <a:pPr lvl="1"/>
            <a:r>
              <a:rPr lang="en-US" noProof="0" dirty="0"/>
              <a:t>BBB</a:t>
            </a:r>
          </a:p>
          <a:p>
            <a:pPr lvl="2"/>
            <a:r>
              <a:rPr lang="en-US" noProof="0" dirty="0"/>
              <a:t>CCC</a:t>
            </a:r>
          </a:p>
        </p:txBody>
      </p:sp>
      <p:sp>
        <p:nvSpPr>
          <p:cNvPr id="7" name="Google Shape;159;p37">
            <a:extLst>
              <a:ext uri="{FF2B5EF4-FFF2-40B4-BE49-F238E27FC236}">
                <a16:creationId xmlns:a16="http://schemas.microsoft.com/office/drawing/2014/main" id="{0187968A-EEB7-4959-B028-8E4BA7A4D0BC}"/>
              </a:ext>
            </a:extLst>
          </p:cNvPr>
          <p:cNvSpPr/>
          <p:nvPr userDrawn="1"/>
        </p:nvSpPr>
        <p:spPr>
          <a:xfrm>
            <a:off x="0" y="6446022"/>
            <a:ext cx="12191999" cy="411977"/>
          </a:xfrm>
          <a:prstGeom prst="rect">
            <a:avLst/>
          </a:prstGeom>
          <a:solidFill>
            <a:srgbClr val="EEEEEE"/>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latin typeface="Arial"/>
              <a:cs typeface="Arial"/>
              <a:sym typeface="Arial"/>
            </a:endParaRPr>
          </a:p>
        </p:txBody>
      </p:sp>
      <p:sp>
        <p:nvSpPr>
          <p:cNvPr id="4" name="Google Shape;158;p37">
            <a:extLst>
              <a:ext uri="{FF2B5EF4-FFF2-40B4-BE49-F238E27FC236}">
                <a16:creationId xmlns:a16="http://schemas.microsoft.com/office/drawing/2014/main" id="{F548026A-1EE9-42F6-9F09-2C153CB040B3}"/>
              </a:ext>
            </a:extLst>
          </p:cNvPr>
          <p:cNvSpPr/>
          <p:nvPr userDrawn="1"/>
        </p:nvSpPr>
        <p:spPr>
          <a:xfrm>
            <a:off x="9725" y="6309523"/>
            <a:ext cx="12191999" cy="136500"/>
          </a:xfrm>
          <a:prstGeom prst="rect">
            <a:avLst/>
          </a:prstGeom>
          <a:solidFill>
            <a:srgbClr val="EEEEEE">
              <a:alpha val="46540"/>
            </a:srgbClr>
          </a:solidFill>
          <a:ln>
            <a:noFill/>
          </a:ln>
        </p:spPr>
        <p:txBody>
          <a:bodyPr spcFirstLastPara="1" wrap="square" lIns="91425" tIns="91425" rIns="91425" bIns="91425" anchor="ctr" anchorCtr="0">
            <a:noAutofit/>
          </a:bodyPr>
          <a:lstStyle/>
          <a:p>
            <a:pPr>
              <a:buClr>
                <a:srgbClr val="000000"/>
              </a:buClr>
              <a:buSzPts val="1100"/>
              <a:buFont typeface="Arial"/>
              <a:buNone/>
            </a:pPr>
            <a:endParaRPr sz="1400" kern="0">
              <a:solidFill>
                <a:srgbClr val="000000"/>
              </a:solidFill>
              <a:latin typeface="Arial"/>
              <a:cs typeface="Arial"/>
              <a:sym typeface="Arial"/>
            </a:endParaRPr>
          </a:p>
        </p:txBody>
      </p:sp>
      <p:sp>
        <p:nvSpPr>
          <p:cNvPr id="9" name="Footer Placeholder 8">
            <a:extLst>
              <a:ext uri="{FF2B5EF4-FFF2-40B4-BE49-F238E27FC236}">
                <a16:creationId xmlns:a16="http://schemas.microsoft.com/office/drawing/2014/main" id="{B9719130-AD9F-4657-95D3-23142B61600A}"/>
              </a:ext>
            </a:extLst>
          </p:cNvPr>
          <p:cNvSpPr>
            <a:spLocks noGrp="1"/>
          </p:cNvSpPr>
          <p:nvPr>
            <p:ph type="ftr" sz="quarter" idx="3"/>
          </p:nvPr>
        </p:nvSpPr>
        <p:spPr>
          <a:xfrm>
            <a:off x="4038600" y="6476664"/>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it-IT"/>
              <a:t>Human Computer Interaction</a:t>
            </a:r>
            <a:endParaRPr lang="it-IT" dirty="0"/>
          </a:p>
        </p:txBody>
      </p:sp>
    </p:spTree>
    <p:extLst>
      <p:ext uri="{BB962C8B-B14F-4D97-AF65-F5344CB8AC3E}">
        <p14:creationId xmlns:p14="http://schemas.microsoft.com/office/powerpoint/2010/main" val="3983090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4" r:id="rId6"/>
    <p:sldLayoutId id="2147483655" r:id="rId7"/>
    <p:sldLayoutId id="2147483656" r:id="rId8"/>
    <p:sldLayoutId id="2147483657" r:id="rId9"/>
  </p:sldLayoutIdLst>
  <p:hf sldNum="0" hdr="0" dt="0"/>
  <p:txStyles>
    <p:titleStyle>
      <a:lvl1pPr algn="l" defTabSz="914400" rtl="0" eaLnBrk="1" latinLnBrk="0" hangingPunct="1">
        <a:lnSpc>
          <a:spcPct val="90000"/>
        </a:lnSpc>
        <a:spcBef>
          <a:spcPct val="0"/>
        </a:spcBef>
        <a:buNone/>
        <a:defRPr lang="it-IT" sz="3400" b="1" i="0" kern="1200" dirty="0">
          <a:solidFill>
            <a:schemeClr val="tx1"/>
          </a:solidFill>
          <a:latin typeface="+mj-lt"/>
          <a:ea typeface="Open Sans" panose="020B0606030504020204" pitchFamily="34" charset="0"/>
          <a:cs typeface="Open Sans" panose="020B0606030504020204" pitchFamily="34" charset="0"/>
        </a:defRPr>
      </a:lvl1pPr>
    </p:titleStyle>
    <p:bodyStyle>
      <a:lvl1pPr marL="271463" indent="-271463" algn="l" defTabSz="914400" rtl="0" eaLnBrk="1" latinLnBrk="0" hangingPunct="1">
        <a:lnSpc>
          <a:spcPct val="90000"/>
        </a:lnSpc>
        <a:spcBef>
          <a:spcPts val="1000"/>
        </a:spcBef>
        <a:buFont typeface="Wingdings" panose="05000000000000000000" pitchFamily="2" charset="2"/>
        <a:buChar char="§"/>
        <a:defRPr lang="en-US" sz="2400" b="0" i="0" kern="1200" dirty="0" smtClean="0">
          <a:solidFill>
            <a:schemeClr val="tx1"/>
          </a:solidFill>
          <a:latin typeface="+mn-lt"/>
          <a:ea typeface="Open Sans" panose="020B0606030504020204" pitchFamily="34" charset="0"/>
          <a:cs typeface="Open Sans" panose="020B0606030504020204" pitchFamily="34" charset="0"/>
        </a:defRPr>
      </a:lvl1pPr>
      <a:lvl2pPr marL="625475" indent="-354013" algn="l" defTabSz="914400" rtl="0" eaLnBrk="1" latinLnBrk="0" hangingPunct="1">
        <a:lnSpc>
          <a:spcPct val="90000"/>
        </a:lnSpc>
        <a:spcBef>
          <a:spcPts val="500"/>
        </a:spcBef>
        <a:buFont typeface="Courier New" panose="02070309020205020404" pitchFamily="49" charset="0"/>
        <a:buChar char="o"/>
        <a:defRPr lang="en-US" sz="2400" kern="1200" dirty="0" smtClean="0">
          <a:solidFill>
            <a:schemeClr val="tx1"/>
          </a:solidFill>
          <a:latin typeface="+mn-lt"/>
          <a:ea typeface="+mn-ea"/>
          <a:cs typeface="+mn-cs"/>
        </a:defRPr>
      </a:lvl2pPr>
      <a:lvl3pPr marL="896938" indent="-271463"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nngroup.com/articles/how-to-conduct-a-heuristic-evaluation/"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nngroup.com/articles/usability-problems-found-by-heuristic-evaluatio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gif"/><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1.gif"/><Relationship Id="rId9"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nngroup.com/articles/how-to-rate-the-severity-of-usability-problems/"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www.nngroup.com/articles/usability-problems-found-by-heuristic-evaluation/"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www.nngroup.com/articles/ten-usability-heuristics/"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hyperlink" Target="https://www.youtube.com/playlist?list=PLJOFJ3Ok_idtb2YeifXlG1-TYoMBLoG6I"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nngroup.com/articles/ten-usability-heuristics/"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www.nngroup.com/articles/visibility-system-statu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gi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hyperlink" Target="http://designingwebinterfaces.com/6-tips-for-a-great-flex-ux-part-5"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nngroup.com/articles/match-system-real-world/"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6.sv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www.brandflakesforbreakfast.com/2011/07/do-you-like-or-1.html" TargetMode="External"/><Relationship Id="rId5" Type="http://schemas.openxmlformats.org/officeDocument/2006/relationships/image" Target="../media/image26.sv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21.svg"/><Relationship Id="rId4" Type="http://schemas.openxmlformats.org/officeDocument/2006/relationships/image" Target="../media/image2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windows/win32/uxguide/win-dialog-box"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nngroup.com/articles/slip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1.sv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nngroup.com/articles/recognition-and-recal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47.png"/><Relationship Id="rId7"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0.gif"/><Relationship Id="rId5" Type="http://schemas.openxmlformats.org/officeDocument/2006/relationships/image" Target="../media/image21.svg"/><Relationship Id="rId4" Type="http://schemas.openxmlformats.org/officeDocument/2006/relationships/image" Target="../media/image2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21.sv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21.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trenitalia.com/"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s://www.youtube.com/playlist?list=PLLssT5z_DsK_nusHL_Mjt87THSTlgrsyJ"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3.png"/><Relationship Id="rId7" Type="http://schemas.openxmlformats.org/officeDocument/2006/relationships/image" Target="../media/image68.png"/><Relationship Id="rId2" Type="http://schemas.openxmlformats.org/officeDocument/2006/relationships/hyperlink" Target="https://creativecommons.org/licenses/by-nc-sa/4.0/" TargetMode="Externa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DB05-7CDF-4194-AF14-8DF553807654}"/>
              </a:ext>
            </a:extLst>
          </p:cNvPr>
          <p:cNvSpPr>
            <a:spLocks noGrp="1"/>
          </p:cNvSpPr>
          <p:nvPr>
            <p:ph type="ctrTitle"/>
          </p:nvPr>
        </p:nvSpPr>
        <p:spPr/>
        <p:txBody>
          <a:bodyPr/>
          <a:lstStyle/>
          <a:p>
            <a:r>
              <a:rPr lang="en-US"/>
              <a:t>Evaluation:</a:t>
            </a:r>
            <a:br>
              <a:rPr lang="en-US"/>
            </a:br>
            <a:r>
              <a:rPr lang="en-US"/>
              <a:t>Introduction </a:t>
            </a:r>
            <a:r>
              <a:rPr lang="en-US" dirty="0"/>
              <a:t>and Heuristics</a:t>
            </a:r>
            <a:endParaRPr lang="it-IT" dirty="0"/>
          </a:p>
        </p:txBody>
      </p:sp>
      <p:sp>
        <p:nvSpPr>
          <p:cNvPr id="3" name="Subtitle 2">
            <a:extLst>
              <a:ext uri="{FF2B5EF4-FFF2-40B4-BE49-F238E27FC236}">
                <a16:creationId xmlns:a16="http://schemas.microsoft.com/office/drawing/2014/main" id="{D09148CF-09BD-41B6-92DC-8892061DA3A4}"/>
              </a:ext>
            </a:extLst>
          </p:cNvPr>
          <p:cNvSpPr>
            <a:spLocks noGrp="1"/>
          </p:cNvSpPr>
          <p:nvPr>
            <p:ph type="subTitle" idx="1"/>
          </p:nvPr>
        </p:nvSpPr>
        <p:spPr/>
        <p:txBody>
          <a:bodyPr/>
          <a:lstStyle/>
          <a:p>
            <a:r>
              <a:rPr lang="en-US" b="1" dirty="0"/>
              <a:t>Human Computer Interaction</a:t>
            </a:r>
          </a:p>
          <a:p>
            <a:r>
              <a:rPr lang="en-US"/>
              <a:t>Alberto </a:t>
            </a:r>
            <a:r>
              <a:rPr lang="en-US" dirty="0"/>
              <a:t>Monge </a:t>
            </a:r>
            <a:r>
              <a:rPr lang="en-US" dirty="0" err="1"/>
              <a:t>Roffarello</a:t>
            </a:r>
            <a:endParaRPr lang="en-US" dirty="0"/>
          </a:p>
          <a:p>
            <a:r>
              <a:rPr lang="en-US" dirty="0"/>
              <a:t>Academic Year 2023/2024</a:t>
            </a:r>
          </a:p>
        </p:txBody>
      </p:sp>
      <p:pic>
        <p:nvPicPr>
          <p:cNvPr id="5" name="Picture 4">
            <a:extLst>
              <a:ext uri="{FF2B5EF4-FFF2-40B4-BE49-F238E27FC236}">
                <a16:creationId xmlns:a16="http://schemas.microsoft.com/office/drawing/2014/main" id="{23256F42-9921-2D2E-A2E3-1EB0848FF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7261" y="157674"/>
            <a:ext cx="1444077" cy="505248"/>
          </a:xfrm>
          <a:prstGeom prst="rect">
            <a:avLst/>
          </a:prstGeom>
        </p:spPr>
      </p:pic>
      <p:pic>
        <p:nvPicPr>
          <p:cNvPr id="6" name="Picture 5" descr="A logo with text and a light bulb&#10;&#10;Description automatically generated">
            <a:extLst>
              <a:ext uri="{FF2B5EF4-FFF2-40B4-BE49-F238E27FC236}">
                <a16:creationId xmlns:a16="http://schemas.microsoft.com/office/drawing/2014/main" id="{CA4BE10D-0D94-FD47-B05B-7CF999E447DA}"/>
              </a:ext>
            </a:extLst>
          </p:cNvPr>
          <p:cNvPicPr>
            <a:picLocks noChangeAspect="1"/>
          </p:cNvPicPr>
          <p:nvPr/>
        </p:nvPicPr>
        <p:blipFill rotWithShape="1">
          <a:blip r:embed="rId4"/>
          <a:srcRect l="18914" t="15714" r="22115" b="27829"/>
          <a:stretch/>
        </p:blipFill>
        <p:spPr>
          <a:xfrm>
            <a:off x="34465" y="0"/>
            <a:ext cx="1489535" cy="1426028"/>
          </a:xfrm>
          <a:prstGeom prst="rect">
            <a:avLst/>
          </a:prstGeom>
        </p:spPr>
      </p:pic>
    </p:spTree>
    <p:extLst>
      <p:ext uri="{BB962C8B-B14F-4D97-AF65-F5344CB8AC3E}">
        <p14:creationId xmlns:p14="http://schemas.microsoft.com/office/powerpoint/2010/main" val="3674896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BD26D669-415E-4C10-92CA-04CA62C74781}"/>
              </a:ext>
            </a:extLst>
          </p:cNvPr>
          <p:cNvSpPr>
            <a:spLocks noGrp="1"/>
          </p:cNvSpPr>
          <p:nvPr>
            <p:ph idx="1"/>
          </p:nvPr>
        </p:nvSpPr>
        <p:spPr/>
        <p:txBody>
          <a:bodyPr>
            <a:normAutofit/>
          </a:bodyPr>
          <a:lstStyle/>
          <a:p>
            <a:r>
              <a:rPr lang="en-GB" dirty="0">
                <a:effectLst/>
              </a:rPr>
              <a:t>In lab studies, users are taken out of their normal work environment to take part in </a:t>
            </a:r>
            <a:r>
              <a:rPr lang="en-GB" b="1" dirty="0">
                <a:effectLst/>
              </a:rPr>
              <a:t>controlled</a:t>
            </a:r>
            <a:r>
              <a:rPr lang="en-GB" dirty="0">
                <a:effectLst/>
              </a:rPr>
              <a:t> tests. They are typically adopted in the early stages of design (e.g., to compare alternatives, you don’t need a working implementation).</a:t>
            </a:r>
          </a:p>
          <a:p>
            <a:pPr lvl="1">
              <a:buFont typeface=".Apple Color Emoji UI"/>
              <a:buChar char="👍"/>
            </a:pPr>
            <a:r>
              <a:rPr lang="en-GB" dirty="0"/>
              <a:t>simulation of dangerous environments</a:t>
            </a:r>
          </a:p>
          <a:p>
            <a:pPr lvl="1">
              <a:buFont typeface=".Apple Color Emoji UI"/>
              <a:buChar char="👍"/>
            </a:pPr>
            <a:r>
              <a:rPr lang="en-GB" dirty="0">
                <a:effectLst/>
              </a:rPr>
              <a:t>suitable</a:t>
            </a:r>
            <a:r>
              <a:rPr lang="en-GB" dirty="0"/>
              <a:t> for specific tasks within a system</a:t>
            </a:r>
          </a:p>
          <a:p>
            <a:pPr lvl="1">
              <a:buFont typeface=".Apple Color Emoji UI"/>
              <a:buChar char="👎"/>
            </a:pPr>
            <a:r>
              <a:rPr lang="en-GB" dirty="0">
                <a:effectLst/>
              </a:rPr>
              <a:t>lack of context</a:t>
            </a:r>
          </a:p>
          <a:p>
            <a:pPr lvl="1">
              <a:buFont typeface=".Apple Color Emoji UI"/>
              <a:buChar char="👎"/>
            </a:pPr>
            <a:r>
              <a:rPr lang="en-GB" dirty="0">
                <a:effectLst/>
              </a:rPr>
              <a:t>unnatural situations leading to biases</a:t>
            </a:r>
          </a:p>
          <a:p>
            <a:pPr lvl="1">
              <a:buFont typeface=".Apple Color Emoji UI"/>
              <a:buChar char="👎"/>
            </a:pPr>
            <a:r>
              <a:rPr lang="en-GB" dirty="0"/>
              <a:t>not suitable for all the tasks</a:t>
            </a:r>
            <a:endParaRPr lang="en-GB" dirty="0">
              <a:effectLst/>
            </a:endParaRPr>
          </a:p>
          <a:p>
            <a:pPr lvl="1"/>
            <a:endParaRPr lang="en-GB" dirty="0">
              <a:effectLst/>
            </a:endParaRPr>
          </a:p>
          <a:p>
            <a:endParaRPr lang="en-GB" dirty="0">
              <a:effectLst/>
            </a:endParaRPr>
          </a:p>
        </p:txBody>
      </p:sp>
      <p:sp>
        <p:nvSpPr>
          <p:cNvPr id="3" name="Titolo 2">
            <a:extLst>
              <a:ext uri="{FF2B5EF4-FFF2-40B4-BE49-F238E27FC236}">
                <a16:creationId xmlns:a16="http://schemas.microsoft.com/office/drawing/2014/main" id="{7FE4FAB0-0655-48A0-AE88-EBC563B4A60E}"/>
              </a:ext>
            </a:extLst>
          </p:cNvPr>
          <p:cNvSpPr>
            <a:spLocks noGrp="1"/>
          </p:cNvSpPr>
          <p:nvPr>
            <p:ph type="title"/>
          </p:nvPr>
        </p:nvSpPr>
        <p:spPr/>
        <p:txBody>
          <a:bodyPr/>
          <a:lstStyle/>
          <a:p>
            <a:r>
              <a:rPr lang="en-US" dirty="0"/>
              <a:t>Many Evaluation Approaches</a:t>
            </a:r>
          </a:p>
        </p:txBody>
      </p:sp>
      <p:sp>
        <p:nvSpPr>
          <p:cNvPr id="4" name="Segnaposto piè di pagina 3">
            <a:extLst>
              <a:ext uri="{FF2B5EF4-FFF2-40B4-BE49-F238E27FC236}">
                <a16:creationId xmlns:a16="http://schemas.microsoft.com/office/drawing/2014/main" id="{22861ACC-922B-4B56-8112-620C947580F0}"/>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2477848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BD26D669-415E-4C10-92CA-04CA62C74781}"/>
              </a:ext>
            </a:extLst>
          </p:cNvPr>
          <p:cNvSpPr>
            <a:spLocks noGrp="1"/>
          </p:cNvSpPr>
          <p:nvPr>
            <p:ph idx="1"/>
          </p:nvPr>
        </p:nvSpPr>
        <p:spPr/>
        <p:txBody>
          <a:bodyPr>
            <a:normAutofit/>
          </a:bodyPr>
          <a:lstStyle/>
          <a:p>
            <a:r>
              <a:rPr lang="en-GB" dirty="0"/>
              <a:t>F</a:t>
            </a:r>
            <a:r>
              <a:rPr lang="en-GB" dirty="0">
                <a:effectLst/>
              </a:rPr>
              <a:t>ield studies takes the designer or evaluator out into the </a:t>
            </a:r>
            <a:r>
              <a:rPr lang="en-GB" b="1" dirty="0">
                <a:effectLst/>
              </a:rPr>
              <a:t>user’s work environment </a:t>
            </a:r>
            <a:r>
              <a:rPr lang="en-GB" dirty="0">
                <a:effectLst/>
              </a:rPr>
              <a:t>in order to observe the system in action.</a:t>
            </a:r>
          </a:p>
          <a:p>
            <a:pPr lvl="1">
              <a:buFont typeface=".Apple Color Emoji UI"/>
              <a:buChar char="👍"/>
            </a:pPr>
            <a:r>
              <a:rPr lang="en-GB" dirty="0"/>
              <a:t>open nature: the “real” context</a:t>
            </a:r>
          </a:p>
          <a:p>
            <a:pPr lvl="1">
              <a:buFont typeface=".Apple Color Emoji UI"/>
              <a:buChar char="👍"/>
            </a:pPr>
            <a:r>
              <a:rPr lang="en-GB" dirty="0">
                <a:effectLst/>
              </a:rPr>
              <a:t>users are in their natural environment</a:t>
            </a:r>
            <a:endParaRPr lang="en-GB" dirty="0"/>
          </a:p>
          <a:p>
            <a:pPr lvl="1">
              <a:buFont typeface=".Apple Color Emoji UI"/>
              <a:buChar char="👎"/>
            </a:pPr>
            <a:r>
              <a:rPr lang="en-GB" dirty="0">
                <a:effectLst/>
              </a:rPr>
              <a:t>low degree of control</a:t>
            </a:r>
          </a:p>
          <a:p>
            <a:pPr lvl="1">
              <a:buFont typeface=".Apple Color Emoji UI"/>
              <a:buChar char="👎"/>
            </a:pPr>
            <a:r>
              <a:rPr lang="en-GB" dirty="0">
                <a:effectLst/>
              </a:rPr>
              <a:t>higher costs (you need a working implementation)</a:t>
            </a:r>
            <a:endParaRPr lang="en-GB" dirty="0"/>
          </a:p>
          <a:p>
            <a:pPr lvl="1">
              <a:buFont typeface=".Apple Color Emoji UI"/>
              <a:buChar char="👎"/>
            </a:pPr>
            <a:r>
              <a:rPr lang="en-GB" dirty="0">
                <a:effectLst/>
              </a:rPr>
              <a:t>longer duration</a:t>
            </a:r>
          </a:p>
          <a:p>
            <a:pPr lvl="1"/>
            <a:endParaRPr lang="en-GB" dirty="0">
              <a:effectLst/>
            </a:endParaRPr>
          </a:p>
          <a:p>
            <a:endParaRPr lang="en-GB" dirty="0">
              <a:effectLst/>
            </a:endParaRPr>
          </a:p>
        </p:txBody>
      </p:sp>
      <p:sp>
        <p:nvSpPr>
          <p:cNvPr id="3" name="Titolo 2">
            <a:extLst>
              <a:ext uri="{FF2B5EF4-FFF2-40B4-BE49-F238E27FC236}">
                <a16:creationId xmlns:a16="http://schemas.microsoft.com/office/drawing/2014/main" id="{7FE4FAB0-0655-48A0-AE88-EBC563B4A60E}"/>
              </a:ext>
            </a:extLst>
          </p:cNvPr>
          <p:cNvSpPr>
            <a:spLocks noGrp="1"/>
          </p:cNvSpPr>
          <p:nvPr>
            <p:ph type="title"/>
          </p:nvPr>
        </p:nvSpPr>
        <p:spPr/>
        <p:txBody>
          <a:bodyPr/>
          <a:lstStyle/>
          <a:p>
            <a:r>
              <a:rPr lang="en-US" dirty="0"/>
              <a:t>Many Evaluation Approaches</a:t>
            </a:r>
          </a:p>
        </p:txBody>
      </p:sp>
      <p:sp>
        <p:nvSpPr>
          <p:cNvPr id="4" name="Segnaposto piè di pagina 3">
            <a:extLst>
              <a:ext uri="{FF2B5EF4-FFF2-40B4-BE49-F238E27FC236}">
                <a16:creationId xmlns:a16="http://schemas.microsoft.com/office/drawing/2014/main" id="{22861ACC-922B-4B56-8112-620C947580F0}"/>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1912281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BD26D669-415E-4C10-92CA-04CA62C74781}"/>
              </a:ext>
            </a:extLst>
          </p:cNvPr>
          <p:cNvSpPr>
            <a:spLocks noGrp="1"/>
          </p:cNvSpPr>
          <p:nvPr>
            <p:ph idx="1"/>
          </p:nvPr>
        </p:nvSpPr>
        <p:spPr/>
        <p:txBody>
          <a:bodyPr>
            <a:normAutofit/>
          </a:bodyPr>
          <a:lstStyle/>
          <a:p>
            <a:r>
              <a:rPr lang="en-US" dirty="0"/>
              <a:t>Evaluation may be based on </a:t>
            </a:r>
            <a:r>
              <a:rPr lang="en-US" b="1" dirty="0"/>
              <a:t>expert evaluation</a:t>
            </a:r>
            <a:r>
              <a:rPr lang="en-US" dirty="0"/>
              <a:t>:</a:t>
            </a:r>
          </a:p>
          <a:p>
            <a:pPr lvl="1"/>
            <a:r>
              <a:rPr lang="en-US" dirty="0"/>
              <a:t>Analytic methods</a:t>
            </a:r>
          </a:p>
          <a:p>
            <a:pPr lvl="1"/>
            <a:r>
              <a:rPr lang="en-US" dirty="0"/>
              <a:t>Review methods</a:t>
            </a:r>
          </a:p>
          <a:p>
            <a:pPr lvl="1"/>
            <a:r>
              <a:rPr lang="en-US" dirty="0"/>
              <a:t>Model-based methods</a:t>
            </a:r>
          </a:p>
          <a:p>
            <a:pPr lvl="1"/>
            <a:r>
              <a:rPr lang="en-US" dirty="0"/>
              <a:t>Heuristics</a:t>
            </a:r>
          </a:p>
          <a:p>
            <a:r>
              <a:rPr lang="en-GB" dirty="0">
                <a:effectLst/>
              </a:rPr>
              <a:t>It is useful to identify any areas that are likely to cause difficulties because they violate known cognitive principles, or ignore accepted empirical results</a:t>
            </a:r>
          </a:p>
          <a:p>
            <a:pPr lvl="1">
              <a:buFont typeface=".Apple Color Emoji UI"/>
              <a:buChar char="👍"/>
            </a:pPr>
            <a:r>
              <a:rPr lang="en-GB" dirty="0"/>
              <a:t>it </a:t>
            </a:r>
            <a:r>
              <a:rPr lang="en-GB" dirty="0">
                <a:effectLst/>
              </a:rPr>
              <a:t>can be used at any stage in the development process</a:t>
            </a:r>
          </a:p>
          <a:p>
            <a:pPr lvl="1">
              <a:buFont typeface=".Apple Color Emoji UI"/>
              <a:buChar char="👍"/>
            </a:pPr>
            <a:r>
              <a:rPr lang="en-GB" dirty="0"/>
              <a:t>i</a:t>
            </a:r>
            <a:r>
              <a:rPr lang="en-GB" dirty="0">
                <a:effectLst/>
              </a:rPr>
              <a:t>t is relatively cheap, since it does not require user involvement</a:t>
            </a:r>
          </a:p>
          <a:p>
            <a:pPr lvl="1">
              <a:buFont typeface=".Apple Color Emoji UI"/>
              <a:buChar char="👎"/>
            </a:pPr>
            <a:r>
              <a:rPr lang="en-GB" dirty="0">
                <a:effectLst/>
              </a:rPr>
              <a:t>it does not assess actual use of the system</a:t>
            </a:r>
          </a:p>
          <a:p>
            <a:pPr lvl="1">
              <a:buFont typeface=".Apple Color Emoji UI"/>
              <a:buChar char="👍"/>
            </a:pPr>
            <a:endParaRPr lang="en-GB" dirty="0">
              <a:effectLst/>
            </a:endParaRPr>
          </a:p>
          <a:p>
            <a:pPr>
              <a:buFont typeface=".Apple Color Emoji UI"/>
              <a:buChar char="👍"/>
            </a:pPr>
            <a:endParaRPr lang="en-GB" dirty="0">
              <a:effectLst/>
            </a:endParaRPr>
          </a:p>
          <a:p>
            <a:endParaRPr lang="en-GB" dirty="0">
              <a:effectLst/>
            </a:endParaRPr>
          </a:p>
          <a:p>
            <a:endParaRPr lang="en-GB" dirty="0">
              <a:effectLst/>
            </a:endParaRPr>
          </a:p>
          <a:p>
            <a:endParaRPr lang="en-US" dirty="0"/>
          </a:p>
          <a:p>
            <a:pPr lvl="1"/>
            <a:endParaRPr lang="en-US" dirty="0"/>
          </a:p>
        </p:txBody>
      </p:sp>
      <p:sp>
        <p:nvSpPr>
          <p:cNvPr id="3" name="Titolo 2">
            <a:extLst>
              <a:ext uri="{FF2B5EF4-FFF2-40B4-BE49-F238E27FC236}">
                <a16:creationId xmlns:a16="http://schemas.microsoft.com/office/drawing/2014/main" id="{7FE4FAB0-0655-48A0-AE88-EBC563B4A60E}"/>
              </a:ext>
            </a:extLst>
          </p:cNvPr>
          <p:cNvSpPr>
            <a:spLocks noGrp="1"/>
          </p:cNvSpPr>
          <p:nvPr>
            <p:ph type="title"/>
          </p:nvPr>
        </p:nvSpPr>
        <p:spPr/>
        <p:txBody>
          <a:bodyPr/>
          <a:lstStyle/>
          <a:p>
            <a:r>
              <a:rPr lang="en-US" dirty="0"/>
              <a:t>Many Evaluation Approaches</a:t>
            </a:r>
          </a:p>
        </p:txBody>
      </p:sp>
      <p:sp>
        <p:nvSpPr>
          <p:cNvPr id="4" name="Segnaposto piè di pagina 3">
            <a:extLst>
              <a:ext uri="{FF2B5EF4-FFF2-40B4-BE49-F238E27FC236}">
                <a16:creationId xmlns:a16="http://schemas.microsoft.com/office/drawing/2014/main" id="{22861ACC-922B-4B56-8112-620C947580F0}"/>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1787461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BD26D669-415E-4C10-92CA-04CA62C74781}"/>
              </a:ext>
            </a:extLst>
          </p:cNvPr>
          <p:cNvSpPr>
            <a:spLocks noGrp="1"/>
          </p:cNvSpPr>
          <p:nvPr>
            <p:ph idx="1"/>
          </p:nvPr>
        </p:nvSpPr>
        <p:spPr/>
        <p:txBody>
          <a:bodyPr>
            <a:normAutofit fontScale="92500" lnSpcReduction="20000"/>
          </a:bodyPr>
          <a:lstStyle/>
          <a:p>
            <a:r>
              <a:rPr lang="en-US" dirty="0"/>
              <a:t>Evaluation may involve users:</a:t>
            </a:r>
          </a:p>
          <a:p>
            <a:pPr lvl="1"/>
            <a:r>
              <a:rPr lang="en-US" dirty="0"/>
              <a:t>Experimental methods</a:t>
            </a:r>
          </a:p>
          <a:p>
            <a:pPr lvl="1"/>
            <a:r>
              <a:rPr lang="en-US" dirty="0"/>
              <a:t>Observational methods</a:t>
            </a:r>
          </a:p>
          <a:p>
            <a:pPr lvl="1"/>
            <a:r>
              <a:rPr lang="en-US" dirty="0"/>
              <a:t>Query methods</a:t>
            </a:r>
          </a:p>
          <a:p>
            <a:pPr lvl="1"/>
            <a:r>
              <a:rPr lang="en-US" dirty="0"/>
              <a:t>Formal or semi-formal or informal</a:t>
            </a:r>
          </a:p>
          <a:p>
            <a:r>
              <a:rPr lang="en-US" dirty="0"/>
              <a:t>In experimental and observational methods, the evaluator chooses a hypothesis to test, which can be determined by measuring some attribute of participant behavior.</a:t>
            </a:r>
          </a:p>
          <a:p>
            <a:pPr lvl="1">
              <a:buFont typeface=".Apple Color Emoji UI"/>
              <a:buChar char="👍"/>
            </a:pPr>
            <a:r>
              <a:rPr lang="en-US" dirty="0"/>
              <a:t>they provide empirical evidence</a:t>
            </a:r>
          </a:p>
          <a:p>
            <a:pPr lvl="1">
              <a:buFont typeface=".Apple Color Emoji UI"/>
              <a:buChar char="👎"/>
            </a:pPr>
            <a:r>
              <a:rPr lang="en-US" dirty="0"/>
              <a:t>they require more time to be designed and analyzed</a:t>
            </a:r>
          </a:p>
          <a:p>
            <a:r>
              <a:rPr lang="en-US" dirty="0"/>
              <a:t>Query techniques (e.g., interviews) relies on asking the user about the interface directly</a:t>
            </a:r>
          </a:p>
          <a:p>
            <a:pPr lvl="1">
              <a:buFont typeface=".Apple Color Emoji UI"/>
              <a:buChar char="👍"/>
            </a:pPr>
            <a:r>
              <a:rPr lang="en-US" dirty="0"/>
              <a:t>they are simple and cheap</a:t>
            </a:r>
          </a:p>
          <a:p>
            <a:pPr lvl="1">
              <a:buFont typeface=".Apple Color Emoji UI"/>
              <a:buChar char="👎"/>
            </a:pPr>
            <a:r>
              <a:rPr lang="en-US" dirty="0"/>
              <a:t>you get subjective results</a:t>
            </a:r>
          </a:p>
          <a:p>
            <a:endParaRPr lang="en-US" dirty="0"/>
          </a:p>
          <a:p>
            <a:endParaRPr lang="en-US" dirty="0"/>
          </a:p>
          <a:p>
            <a:pPr lvl="1"/>
            <a:endParaRPr lang="en-US" dirty="0"/>
          </a:p>
        </p:txBody>
      </p:sp>
      <p:sp>
        <p:nvSpPr>
          <p:cNvPr id="3" name="Titolo 2">
            <a:extLst>
              <a:ext uri="{FF2B5EF4-FFF2-40B4-BE49-F238E27FC236}">
                <a16:creationId xmlns:a16="http://schemas.microsoft.com/office/drawing/2014/main" id="{7FE4FAB0-0655-48A0-AE88-EBC563B4A60E}"/>
              </a:ext>
            </a:extLst>
          </p:cNvPr>
          <p:cNvSpPr>
            <a:spLocks noGrp="1"/>
          </p:cNvSpPr>
          <p:nvPr>
            <p:ph type="title"/>
          </p:nvPr>
        </p:nvSpPr>
        <p:spPr/>
        <p:txBody>
          <a:bodyPr/>
          <a:lstStyle/>
          <a:p>
            <a:r>
              <a:rPr lang="en-US" dirty="0"/>
              <a:t>Many Evaluation Approaches</a:t>
            </a:r>
          </a:p>
        </p:txBody>
      </p:sp>
      <p:sp>
        <p:nvSpPr>
          <p:cNvPr id="4" name="Segnaposto piè di pagina 3">
            <a:extLst>
              <a:ext uri="{FF2B5EF4-FFF2-40B4-BE49-F238E27FC236}">
                <a16:creationId xmlns:a16="http://schemas.microsoft.com/office/drawing/2014/main" id="{22861ACC-922B-4B56-8112-620C947580F0}"/>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176354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BD26D669-415E-4C10-92CA-04CA62C74781}"/>
              </a:ext>
            </a:extLst>
          </p:cNvPr>
          <p:cNvSpPr>
            <a:spLocks noGrp="1"/>
          </p:cNvSpPr>
          <p:nvPr>
            <p:ph idx="1"/>
          </p:nvPr>
        </p:nvSpPr>
        <p:spPr/>
        <p:txBody>
          <a:bodyPr>
            <a:normAutofit/>
          </a:bodyPr>
          <a:lstStyle/>
          <a:p>
            <a:r>
              <a:rPr lang="en-US" dirty="0"/>
              <a:t>We can also adopt automated evaluation:</a:t>
            </a:r>
          </a:p>
          <a:p>
            <a:pPr lvl="1"/>
            <a:r>
              <a:rPr lang="en-US" dirty="0"/>
              <a:t>Simulation and software measures</a:t>
            </a:r>
          </a:p>
          <a:p>
            <a:pPr lvl="1"/>
            <a:r>
              <a:rPr lang="en-US" dirty="0"/>
              <a:t>Formal evaluation with models and formulas</a:t>
            </a:r>
          </a:p>
          <a:p>
            <a:pPr lvl="1"/>
            <a:r>
              <a:rPr lang="en-US" dirty="0"/>
              <a:t>Especially for low-level issues</a:t>
            </a:r>
          </a:p>
          <a:p>
            <a:pPr lvl="1"/>
            <a:endParaRPr lang="en-US" dirty="0"/>
          </a:p>
        </p:txBody>
      </p:sp>
      <p:sp>
        <p:nvSpPr>
          <p:cNvPr id="3" name="Titolo 2">
            <a:extLst>
              <a:ext uri="{FF2B5EF4-FFF2-40B4-BE49-F238E27FC236}">
                <a16:creationId xmlns:a16="http://schemas.microsoft.com/office/drawing/2014/main" id="{7FE4FAB0-0655-48A0-AE88-EBC563B4A60E}"/>
              </a:ext>
            </a:extLst>
          </p:cNvPr>
          <p:cNvSpPr>
            <a:spLocks noGrp="1"/>
          </p:cNvSpPr>
          <p:nvPr>
            <p:ph type="title"/>
          </p:nvPr>
        </p:nvSpPr>
        <p:spPr/>
        <p:txBody>
          <a:bodyPr/>
          <a:lstStyle/>
          <a:p>
            <a:r>
              <a:rPr lang="en-US" dirty="0"/>
              <a:t>Many Evaluation Approaches</a:t>
            </a:r>
          </a:p>
        </p:txBody>
      </p:sp>
      <p:sp>
        <p:nvSpPr>
          <p:cNvPr id="4" name="Segnaposto piè di pagina 3">
            <a:extLst>
              <a:ext uri="{FF2B5EF4-FFF2-40B4-BE49-F238E27FC236}">
                <a16:creationId xmlns:a16="http://schemas.microsoft.com/office/drawing/2014/main" id="{22861ACC-922B-4B56-8112-620C947580F0}"/>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2965275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87B71C-6FB1-4508-BABF-5660BE10F80E}"/>
              </a:ext>
            </a:extLst>
          </p:cNvPr>
          <p:cNvSpPr>
            <a:spLocks noGrp="1"/>
          </p:cNvSpPr>
          <p:nvPr>
            <p:ph type="title"/>
          </p:nvPr>
        </p:nvSpPr>
        <p:spPr/>
        <p:txBody>
          <a:bodyPr/>
          <a:lstStyle/>
          <a:p>
            <a:r>
              <a:rPr lang="en-US" dirty="0"/>
              <a:t>Heuristic Evaluation</a:t>
            </a:r>
          </a:p>
        </p:txBody>
      </p:sp>
      <p:sp>
        <p:nvSpPr>
          <p:cNvPr id="2" name="Content Placeholder 1">
            <a:extLst>
              <a:ext uri="{FF2B5EF4-FFF2-40B4-BE49-F238E27FC236}">
                <a16:creationId xmlns:a16="http://schemas.microsoft.com/office/drawing/2014/main" id="{49EA0B2B-C0D2-454B-A422-015B5660FF40}"/>
              </a:ext>
            </a:extLst>
          </p:cNvPr>
          <p:cNvSpPr>
            <a:spLocks noGrp="1"/>
          </p:cNvSpPr>
          <p:nvPr>
            <p:ph type="body" idx="1"/>
          </p:nvPr>
        </p:nvSpPr>
        <p:spPr/>
        <p:txBody>
          <a:bodyPr/>
          <a:lstStyle/>
          <a:p>
            <a:r>
              <a:rPr lang="en-US" dirty="0"/>
              <a:t>Experts check potential issues on your design, by referring to a set of heuristic criteria</a:t>
            </a:r>
          </a:p>
        </p:txBody>
      </p:sp>
      <p:sp>
        <p:nvSpPr>
          <p:cNvPr id="4" name="Footer Placeholder 3">
            <a:extLst>
              <a:ext uri="{FF2B5EF4-FFF2-40B4-BE49-F238E27FC236}">
                <a16:creationId xmlns:a16="http://schemas.microsoft.com/office/drawing/2014/main" id="{AE55CB0D-0347-480B-98D5-EEF235F18609}"/>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649452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12600477-3FF0-4AA5-83A8-5BECA435D1D2}"/>
              </a:ext>
            </a:extLst>
          </p:cNvPr>
          <p:cNvSpPr>
            <a:spLocks noGrp="1"/>
          </p:cNvSpPr>
          <p:nvPr>
            <p:ph idx="1"/>
          </p:nvPr>
        </p:nvSpPr>
        <p:spPr/>
        <p:txBody>
          <a:bodyPr>
            <a:normAutofit lnSpcReduction="10000"/>
          </a:bodyPr>
          <a:lstStyle/>
          <a:p>
            <a:r>
              <a:rPr lang="en-US" dirty="0"/>
              <a:t>Before user testing</a:t>
            </a:r>
          </a:p>
          <a:p>
            <a:pPr lvl="1"/>
            <a:r>
              <a:rPr lang="en-US" dirty="0"/>
              <a:t>To save effort</a:t>
            </a:r>
          </a:p>
          <a:p>
            <a:pPr lvl="1"/>
            <a:r>
              <a:rPr lang="en-US" dirty="0"/>
              <a:t>Solving easy-to-solve problems</a:t>
            </a:r>
          </a:p>
          <a:p>
            <a:pPr lvl="1"/>
            <a:r>
              <a:rPr lang="en-US" dirty="0"/>
              <a:t>Leaving user testing for bigger issues</a:t>
            </a:r>
          </a:p>
          <a:p>
            <a:r>
              <a:rPr lang="en-US" dirty="0"/>
              <a:t>Before redesigning</a:t>
            </a:r>
          </a:p>
          <a:p>
            <a:pPr lvl="1"/>
            <a:r>
              <a:rPr lang="en-US" dirty="0"/>
              <a:t>Identify the good parts (to be kept) and the bad ones (to be redesigned)</a:t>
            </a:r>
          </a:p>
          <a:p>
            <a:r>
              <a:rPr lang="en-US" dirty="0"/>
              <a:t>To generate evidence for problems that are known (or suspected)</a:t>
            </a:r>
          </a:p>
          <a:p>
            <a:pPr lvl="1"/>
            <a:r>
              <a:rPr lang="en-US" dirty="0"/>
              <a:t>From ‘murmurs’ or ‘impressions’ to hard evidence</a:t>
            </a:r>
          </a:p>
          <a:p>
            <a:r>
              <a:rPr lang="en-US" dirty="0"/>
              <a:t>Before release</a:t>
            </a:r>
          </a:p>
          <a:p>
            <a:pPr lvl="1"/>
            <a:r>
              <a:rPr lang="en-US" dirty="0"/>
              <a:t>Smoothing and polishing</a:t>
            </a:r>
          </a:p>
        </p:txBody>
      </p:sp>
      <p:sp>
        <p:nvSpPr>
          <p:cNvPr id="3" name="Titolo 2">
            <a:extLst>
              <a:ext uri="{FF2B5EF4-FFF2-40B4-BE49-F238E27FC236}">
                <a16:creationId xmlns:a16="http://schemas.microsoft.com/office/drawing/2014/main" id="{457CA7A5-18B0-4D30-9391-DF0FFA9C4F58}"/>
              </a:ext>
            </a:extLst>
          </p:cNvPr>
          <p:cNvSpPr>
            <a:spLocks noGrp="1"/>
          </p:cNvSpPr>
          <p:nvPr>
            <p:ph type="title"/>
          </p:nvPr>
        </p:nvSpPr>
        <p:spPr/>
        <p:txBody>
          <a:bodyPr/>
          <a:lstStyle/>
          <a:p>
            <a:r>
              <a:rPr lang="en-US" dirty="0"/>
              <a:t>When Is Design Critique Useful?</a:t>
            </a:r>
          </a:p>
        </p:txBody>
      </p:sp>
      <p:sp>
        <p:nvSpPr>
          <p:cNvPr id="4" name="Segnaposto piè di pagina 3">
            <a:extLst>
              <a:ext uri="{FF2B5EF4-FFF2-40B4-BE49-F238E27FC236}">
                <a16:creationId xmlns:a16="http://schemas.microsoft.com/office/drawing/2014/main" id="{B553FCA2-5A13-4F2C-BD3D-5131FF99E17E}"/>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3226227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3CD13CD0-8686-43FC-BC54-3D237F4F15F0}"/>
              </a:ext>
            </a:extLst>
          </p:cNvPr>
          <p:cNvSpPr>
            <a:spLocks noGrp="1"/>
          </p:cNvSpPr>
          <p:nvPr>
            <p:ph idx="1"/>
          </p:nvPr>
        </p:nvSpPr>
        <p:spPr/>
        <p:txBody>
          <a:bodyPr>
            <a:normAutofit/>
          </a:bodyPr>
          <a:lstStyle/>
          <a:p>
            <a:r>
              <a:rPr lang="en-US" dirty="0"/>
              <a:t>A method developed by Jacob Nielsen (1994)</a:t>
            </a:r>
          </a:p>
          <a:p>
            <a:pPr lvl="1"/>
            <a:r>
              <a:rPr lang="en-US" dirty="0"/>
              <a:t>Structured design critique</a:t>
            </a:r>
          </a:p>
          <a:p>
            <a:pPr lvl="1"/>
            <a:r>
              <a:rPr lang="en-US" dirty="0"/>
              <a:t>Using a set of simple and general heuristics</a:t>
            </a:r>
          </a:p>
          <a:p>
            <a:pPr lvl="1"/>
            <a:r>
              <a:rPr lang="en-US" dirty="0"/>
              <a:t>Executed by a small group of experts (3-5)</a:t>
            </a:r>
          </a:p>
          <a:p>
            <a:pPr lvl="1"/>
            <a:r>
              <a:rPr lang="en-US" dirty="0"/>
              <a:t>Suitable for any stage of the design (sketches, UI, …)</a:t>
            </a:r>
          </a:p>
          <a:p>
            <a:pPr lvl="1"/>
            <a:r>
              <a:rPr lang="en-US" dirty="0"/>
              <a:t>Goal: find usability problems in a design</a:t>
            </a:r>
          </a:p>
          <a:p>
            <a:r>
              <a:rPr lang="en-US" dirty="0"/>
              <a:t>Also popularized as “Discount Usability”</a:t>
            </a:r>
          </a:p>
          <a:p>
            <a:r>
              <a:rPr lang="en-GB" dirty="0">
                <a:effectLst/>
              </a:rPr>
              <a:t>A heuristic is a guideline or general principle or rule of thumb that can guide a design decision or be used to critique a decision that has already been made.</a:t>
            </a:r>
          </a:p>
          <a:p>
            <a:endParaRPr lang="en-US" dirty="0"/>
          </a:p>
        </p:txBody>
      </p:sp>
      <p:sp>
        <p:nvSpPr>
          <p:cNvPr id="3" name="Titolo 2">
            <a:extLst>
              <a:ext uri="{FF2B5EF4-FFF2-40B4-BE49-F238E27FC236}">
                <a16:creationId xmlns:a16="http://schemas.microsoft.com/office/drawing/2014/main" id="{CF6FD085-A007-4239-9BF4-AA5E960442AB}"/>
              </a:ext>
            </a:extLst>
          </p:cNvPr>
          <p:cNvSpPr>
            <a:spLocks noGrp="1"/>
          </p:cNvSpPr>
          <p:nvPr>
            <p:ph type="title"/>
          </p:nvPr>
        </p:nvSpPr>
        <p:spPr/>
        <p:txBody>
          <a:bodyPr/>
          <a:lstStyle/>
          <a:p>
            <a:r>
              <a:rPr lang="en-US" dirty="0"/>
              <a:t>Heuristic Evaluation</a:t>
            </a:r>
          </a:p>
        </p:txBody>
      </p:sp>
      <p:sp>
        <p:nvSpPr>
          <p:cNvPr id="4" name="Segnaposto piè di pagina 3">
            <a:extLst>
              <a:ext uri="{FF2B5EF4-FFF2-40B4-BE49-F238E27FC236}">
                <a16:creationId xmlns:a16="http://schemas.microsoft.com/office/drawing/2014/main" id="{1915F3EF-8A7B-4A08-A06E-DF5C83B523D4}"/>
              </a:ext>
            </a:extLst>
          </p:cNvPr>
          <p:cNvSpPr>
            <a:spLocks noGrp="1"/>
          </p:cNvSpPr>
          <p:nvPr>
            <p:ph type="ftr" sz="quarter" idx="10"/>
          </p:nvPr>
        </p:nvSpPr>
        <p:spPr/>
        <p:txBody>
          <a:bodyPr/>
          <a:lstStyle/>
          <a:p>
            <a:r>
              <a:rPr lang="it-IT"/>
              <a:t>Human Computer Interaction</a:t>
            </a:r>
            <a:endParaRPr lang="it-IT" dirty="0"/>
          </a:p>
        </p:txBody>
      </p:sp>
      <p:pic>
        <p:nvPicPr>
          <p:cNvPr id="1026" name="Picture 2" descr="Image result for Jakob Nielsen">
            <a:extLst>
              <a:ext uri="{FF2B5EF4-FFF2-40B4-BE49-F238E27FC236}">
                <a16:creationId xmlns:a16="http://schemas.microsoft.com/office/drawing/2014/main" id="{E882B9AA-2C17-4BE1-8043-6BEACE073B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2150" y="365125"/>
            <a:ext cx="1771650"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330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85561BDA-ADCB-4DF7-A889-0A5ACC2375B4}"/>
              </a:ext>
            </a:extLst>
          </p:cNvPr>
          <p:cNvSpPr>
            <a:spLocks noGrp="1"/>
          </p:cNvSpPr>
          <p:nvPr>
            <p:ph idx="1"/>
          </p:nvPr>
        </p:nvSpPr>
        <p:spPr/>
        <p:txBody>
          <a:bodyPr>
            <a:normAutofit lnSpcReduction="10000"/>
          </a:bodyPr>
          <a:lstStyle/>
          <a:p>
            <a:r>
              <a:rPr lang="en-US" dirty="0"/>
              <a:t>Define a set of heuristics (or principles)</a:t>
            </a:r>
          </a:p>
          <a:p>
            <a:r>
              <a:rPr lang="en-US" dirty="0"/>
              <a:t>Give those heuristics to a group of experts</a:t>
            </a:r>
          </a:p>
          <a:p>
            <a:pPr lvl="1"/>
            <a:r>
              <a:rPr lang="en-US" dirty="0"/>
              <a:t>Each expert will use heuristics to look for</a:t>
            </a:r>
            <a:br>
              <a:rPr lang="en-US" dirty="0"/>
            </a:br>
            <a:r>
              <a:rPr lang="en-US" dirty="0"/>
              <a:t>problems in the design</a:t>
            </a:r>
          </a:p>
          <a:p>
            <a:r>
              <a:rPr lang="en-US" dirty="0"/>
              <a:t>Experts work independently</a:t>
            </a:r>
          </a:p>
          <a:p>
            <a:pPr lvl="1"/>
            <a:r>
              <a:rPr lang="en-US" dirty="0"/>
              <a:t>Each expert will find different problems</a:t>
            </a:r>
          </a:p>
          <a:p>
            <a:r>
              <a:rPr lang="en-US" dirty="0"/>
              <a:t>At the end, experts communicate and share their findings</a:t>
            </a:r>
          </a:p>
          <a:p>
            <a:pPr lvl="1"/>
            <a:r>
              <a:rPr lang="en-US" dirty="0"/>
              <a:t>Findings are analyzed, aggregated, ranked</a:t>
            </a:r>
          </a:p>
          <a:p>
            <a:r>
              <a:rPr lang="en-US" dirty="0"/>
              <a:t>The discovered </a:t>
            </a:r>
            <a:r>
              <a:rPr lang="en-US" i="1" dirty="0"/>
              <a:t>violations</a:t>
            </a:r>
            <a:r>
              <a:rPr lang="en-US" dirty="0"/>
              <a:t> of the heuristics are used</a:t>
            </a:r>
            <a:br>
              <a:rPr lang="en-US" dirty="0"/>
            </a:br>
            <a:r>
              <a:rPr lang="en-US" dirty="0"/>
              <a:t>to fix problems or to re-design</a:t>
            </a:r>
          </a:p>
          <a:p>
            <a:pPr lvl="1"/>
            <a:endParaRPr lang="en-US" dirty="0"/>
          </a:p>
        </p:txBody>
      </p:sp>
      <p:sp>
        <p:nvSpPr>
          <p:cNvPr id="3" name="Titolo 2">
            <a:extLst>
              <a:ext uri="{FF2B5EF4-FFF2-40B4-BE49-F238E27FC236}">
                <a16:creationId xmlns:a16="http://schemas.microsoft.com/office/drawing/2014/main" id="{2B78C42F-BD93-4491-B9B7-06C42CDC070F}"/>
              </a:ext>
            </a:extLst>
          </p:cNvPr>
          <p:cNvSpPr>
            <a:spLocks noGrp="1"/>
          </p:cNvSpPr>
          <p:nvPr>
            <p:ph type="title"/>
          </p:nvPr>
        </p:nvSpPr>
        <p:spPr/>
        <p:txBody>
          <a:bodyPr/>
          <a:lstStyle/>
          <a:p>
            <a:r>
              <a:rPr lang="en-US" dirty="0"/>
              <a:t>Basic Idea</a:t>
            </a:r>
          </a:p>
        </p:txBody>
      </p:sp>
      <p:sp>
        <p:nvSpPr>
          <p:cNvPr id="4" name="Segnaposto piè di pagina 3">
            <a:extLst>
              <a:ext uri="{FF2B5EF4-FFF2-40B4-BE49-F238E27FC236}">
                <a16:creationId xmlns:a16="http://schemas.microsoft.com/office/drawing/2014/main" id="{64F5ABFF-3ADB-43DF-9F9B-A3065DE75842}"/>
              </a:ext>
            </a:extLst>
          </p:cNvPr>
          <p:cNvSpPr>
            <a:spLocks noGrp="1"/>
          </p:cNvSpPr>
          <p:nvPr>
            <p:ph type="ftr" sz="quarter" idx="10"/>
          </p:nvPr>
        </p:nvSpPr>
        <p:spPr/>
        <p:txBody>
          <a:bodyPr/>
          <a:lstStyle/>
          <a:p>
            <a:r>
              <a:rPr lang="it-IT"/>
              <a:t>Human Computer Interaction</a:t>
            </a:r>
            <a:endParaRPr lang="it-IT" dirty="0"/>
          </a:p>
        </p:txBody>
      </p:sp>
      <p:pic>
        <p:nvPicPr>
          <p:cNvPr id="5" name="Immagine 4">
            <a:extLst>
              <a:ext uri="{FF2B5EF4-FFF2-40B4-BE49-F238E27FC236}">
                <a16:creationId xmlns:a16="http://schemas.microsoft.com/office/drawing/2014/main" id="{BBDBC876-1017-4DAB-845D-0F13B858DD50}"/>
              </a:ext>
            </a:extLst>
          </p:cNvPr>
          <p:cNvPicPr>
            <a:picLocks noChangeAspect="1"/>
          </p:cNvPicPr>
          <p:nvPr/>
        </p:nvPicPr>
        <p:blipFill rotWithShape="1">
          <a:blip r:embed="rId2"/>
          <a:srcRect l="17037" r="17227"/>
          <a:stretch/>
        </p:blipFill>
        <p:spPr>
          <a:xfrm>
            <a:off x="9019960" y="2019300"/>
            <a:ext cx="2731168" cy="3056021"/>
          </a:xfrm>
          <a:prstGeom prst="rect">
            <a:avLst/>
          </a:prstGeom>
          <a:effectLst>
            <a:outerShdw blurRad="63500" sx="102000" sy="102000" algn="ctr" rotWithShape="0">
              <a:prstClr val="black">
                <a:alpha val="40000"/>
              </a:prstClr>
            </a:outerShdw>
          </a:effectLst>
        </p:spPr>
      </p:pic>
      <p:sp>
        <p:nvSpPr>
          <p:cNvPr id="6" name="Rettangolo 5">
            <a:extLst>
              <a:ext uri="{FF2B5EF4-FFF2-40B4-BE49-F238E27FC236}">
                <a16:creationId xmlns:a16="http://schemas.microsoft.com/office/drawing/2014/main" id="{BA3AF008-BA1D-4FAC-97B0-B1B4D5405CB2}"/>
              </a:ext>
            </a:extLst>
          </p:cNvPr>
          <p:cNvSpPr/>
          <p:nvPr/>
        </p:nvSpPr>
        <p:spPr>
          <a:xfrm>
            <a:off x="8023058" y="189598"/>
            <a:ext cx="4178968" cy="646331"/>
          </a:xfrm>
          <a:prstGeom prst="rect">
            <a:avLst/>
          </a:prstGeom>
        </p:spPr>
        <p:txBody>
          <a:bodyPr wrap="square">
            <a:spAutoFit/>
          </a:bodyPr>
          <a:lstStyle/>
          <a:p>
            <a:r>
              <a:rPr lang="en-US" dirty="0">
                <a:hlinkClick r:id="rId3"/>
              </a:rPr>
              <a:t>https://www.nngroup.com/articles/how-to-conduct-a-heuristic-evaluation/</a:t>
            </a:r>
            <a:r>
              <a:rPr lang="en-US" dirty="0"/>
              <a:t> </a:t>
            </a:r>
          </a:p>
        </p:txBody>
      </p:sp>
      <p:pic>
        <p:nvPicPr>
          <p:cNvPr id="7" name="Immagine 5">
            <a:extLst>
              <a:ext uri="{FF2B5EF4-FFF2-40B4-BE49-F238E27FC236}">
                <a16:creationId xmlns:a16="http://schemas.microsoft.com/office/drawing/2014/main" id="{1A44A806-B0F8-40F8-BE9A-32DB2AEBF12C}"/>
              </a:ext>
            </a:extLst>
          </p:cNvPr>
          <p:cNvPicPr>
            <a:picLocks noChangeAspect="1"/>
          </p:cNvPicPr>
          <p:nvPr/>
        </p:nvPicPr>
        <p:blipFill>
          <a:blip r:embed="rId4"/>
          <a:stretch>
            <a:fillRect/>
          </a:stretch>
        </p:blipFill>
        <p:spPr>
          <a:xfrm>
            <a:off x="7200900" y="36513"/>
            <a:ext cx="952500" cy="952500"/>
          </a:xfrm>
          <a:prstGeom prst="rect">
            <a:avLst/>
          </a:prstGeom>
        </p:spPr>
      </p:pic>
    </p:spTree>
    <p:extLst>
      <p:ext uri="{BB962C8B-B14F-4D97-AF65-F5344CB8AC3E}">
        <p14:creationId xmlns:p14="http://schemas.microsoft.com/office/powerpoint/2010/main" val="2427978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D3810E4D-7C86-4CD6-893C-C814045B02A8}"/>
              </a:ext>
            </a:extLst>
          </p:cNvPr>
          <p:cNvSpPr>
            <a:spLocks noGrp="1"/>
          </p:cNvSpPr>
          <p:nvPr>
            <p:ph idx="1"/>
          </p:nvPr>
        </p:nvSpPr>
        <p:spPr/>
        <p:txBody>
          <a:bodyPr/>
          <a:lstStyle/>
          <a:p>
            <a:r>
              <a:rPr lang="en-US" dirty="0"/>
              <a:t>Nielsen proposed 10 heuristic rules</a:t>
            </a:r>
          </a:p>
          <a:p>
            <a:pPr lvl="1"/>
            <a:r>
              <a:rPr lang="en-US" dirty="0"/>
              <a:t>Good at finding most design problems</a:t>
            </a:r>
          </a:p>
          <a:p>
            <a:pPr lvl="1"/>
            <a:r>
              <a:rPr lang="en-US" dirty="0"/>
              <a:t>Inspired and connected to the Design Principles (→Guidelines)</a:t>
            </a:r>
          </a:p>
          <a:p>
            <a:r>
              <a:rPr lang="en-US" dirty="0"/>
              <a:t>In a specific context, application domain, or for specific design goals …</a:t>
            </a:r>
          </a:p>
          <a:p>
            <a:pPr lvl="1"/>
            <a:r>
              <a:rPr lang="en-US" dirty="0"/>
              <a:t>… new heuristics can be defined</a:t>
            </a:r>
          </a:p>
          <a:p>
            <a:pPr lvl="1"/>
            <a:r>
              <a:rPr lang="en-US" dirty="0"/>
              <a:t>… some heuristic can be ignored</a:t>
            </a:r>
          </a:p>
        </p:txBody>
      </p:sp>
      <p:sp>
        <p:nvSpPr>
          <p:cNvPr id="3" name="Titolo 2">
            <a:extLst>
              <a:ext uri="{FF2B5EF4-FFF2-40B4-BE49-F238E27FC236}">
                <a16:creationId xmlns:a16="http://schemas.microsoft.com/office/drawing/2014/main" id="{7ACE4F22-80B0-474B-A3AF-ECAC15108F68}"/>
              </a:ext>
            </a:extLst>
          </p:cNvPr>
          <p:cNvSpPr>
            <a:spLocks noGrp="1"/>
          </p:cNvSpPr>
          <p:nvPr>
            <p:ph type="title"/>
          </p:nvPr>
        </p:nvSpPr>
        <p:spPr/>
        <p:txBody>
          <a:bodyPr/>
          <a:lstStyle/>
          <a:p>
            <a:r>
              <a:rPr lang="en-US" dirty="0"/>
              <a:t>Heuristics</a:t>
            </a:r>
          </a:p>
        </p:txBody>
      </p:sp>
      <p:sp>
        <p:nvSpPr>
          <p:cNvPr id="4" name="Segnaposto piè di pagina 3">
            <a:extLst>
              <a:ext uri="{FF2B5EF4-FFF2-40B4-BE49-F238E27FC236}">
                <a16:creationId xmlns:a16="http://schemas.microsoft.com/office/drawing/2014/main" id="{18C8560A-8C59-4A01-9464-50164B045E14}"/>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3808649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egnaposto contenuto 2">
            <a:extLst>
              <a:ext uri="{FF2B5EF4-FFF2-40B4-BE49-F238E27FC236}">
                <a16:creationId xmlns:a16="http://schemas.microsoft.com/office/drawing/2014/main" id="{C23B0D77-F399-41BD-9868-8C0E56AAB945}"/>
              </a:ext>
            </a:extLst>
          </p:cNvPr>
          <p:cNvPicPr>
            <a:picLocks noGrp="1" noChangeAspect="1"/>
          </p:cNvPicPr>
          <p:nvPr>
            <p:ph idx="1"/>
          </p:nvPr>
        </p:nvPicPr>
        <p:blipFill>
          <a:blip r:embed="rId3"/>
          <a:stretch>
            <a:fillRect/>
          </a:stretch>
        </p:blipFill>
        <p:spPr>
          <a:xfrm>
            <a:off x="2656882" y="1371483"/>
            <a:ext cx="6878236" cy="4564063"/>
          </a:xfrm>
          <a:prstGeom prst="rect">
            <a:avLst/>
          </a:prstGeom>
        </p:spPr>
      </p:pic>
      <p:sp>
        <p:nvSpPr>
          <p:cNvPr id="5" name="Title 4">
            <a:extLst>
              <a:ext uri="{FF2B5EF4-FFF2-40B4-BE49-F238E27FC236}">
                <a16:creationId xmlns:a16="http://schemas.microsoft.com/office/drawing/2014/main" id="{47B8FF84-B6BD-4D8D-B5B2-12B529849092}"/>
              </a:ext>
            </a:extLst>
          </p:cNvPr>
          <p:cNvSpPr>
            <a:spLocks noGrp="1"/>
          </p:cNvSpPr>
          <p:nvPr>
            <p:ph type="title"/>
          </p:nvPr>
        </p:nvSpPr>
        <p:spPr/>
        <p:txBody>
          <a:bodyPr/>
          <a:lstStyle/>
          <a:p>
            <a:r>
              <a:rPr lang="en-US" dirty="0"/>
              <a:t>The Four Pillars of Design</a:t>
            </a:r>
          </a:p>
        </p:txBody>
      </p:sp>
      <p:sp>
        <p:nvSpPr>
          <p:cNvPr id="4" name="Footer Placeholder 3">
            <a:extLst>
              <a:ext uri="{FF2B5EF4-FFF2-40B4-BE49-F238E27FC236}">
                <a16:creationId xmlns:a16="http://schemas.microsoft.com/office/drawing/2014/main" id="{278E78F7-7001-4442-907A-05C775EA9A42}"/>
              </a:ext>
            </a:extLst>
          </p:cNvPr>
          <p:cNvSpPr>
            <a:spLocks noGrp="1"/>
          </p:cNvSpPr>
          <p:nvPr>
            <p:ph type="ftr" sz="quarter" idx="10"/>
          </p:nvPr>
        </p:nvSpPr>
        <p:spPr/>
        <p:txBody>
          <a:bodyPr/>
          <a:lstStyle/>
          <a:p>
            <a:r>
              <a:rPr lang="it-IT"/>
              <a:t>Human Computer Interaction</a:t>
            </a:r>
            <a:endParaRPr lang="it-IT" dirty="0"/>
          </a:p>
        </p:txBody>
      </p:sp>
      <p:sp>
        <p:nvSpPr>
          <p:cNvPr id="7" name="CasellaDiTesto 6">
            <a:extLst>
              <a:ext uri="{FF2B5EF4-FFF2-40B4-BE49-F238E27FC236}">
                <a16:creationId xmlns:a16="http://schemas.microsoft.com/office/drawing/2014/main" id="{AA497A6B-3C62-4647-BECB-EFCAC8DA9F08}"/>
              </a:ext>
            </a:extLst>
          </p:cNvPr>
          <p:cNvSpPr txBox="1"/>
          <p:nvPr/>
        </p:nvSpPr>
        <p:spPr>
          <a:xfrm>
            <a:off x="4785898" y="5991426"/>
            <a:ext cx="7061546" cy="253916"/>
          </a:xfrm>
          <a:prstGeom prst="rect">
            <a:avLst/>
          </a:prstGeom>
          <a:noFill/>
        </p:spPr>
        <p:txBody>
          <a:bodyPr wrap="square" rtlCol="0">
            <a:spAutoFit/>
          </a:bodyPr>
          <a:lstStyle/>
          <a:p>
            <a:r>
              <a:rPr lang="en-US" sz="1050" dirty="0"/>
              <a:t>Ben </a:t>
            </a:r>
            <a:r>
              <a:rPr lang="en-US" sz="1050" dirty="0" err="1"/>
              <a:t>Shneiderman</a:t>
            </a:r>
            <a:r>
              <a:rPr lang="en-US" sz="1050" dirty="0"/>
              <a:t> &amp; Catherine </a:t>
            </a:r>
            <a:r>
              <a:rPr lang="en-US" sz="1050" dirty="0" err="1"/>
              <a:t>Plaisant</a:t>
            </a:r>
            <a:r>
              <a:rPr lang="en-US" sz="1050" dirty="0"/>
              <a:t>, Designing the User Interface: Strategies for Effective Human-Computer Interaction</a:t>
            </a:r>
          </a:p>
        </p:txBody>
      </p:sp>
      <p:grpSp>
        <p:nvGrpSpPr>
          <p:cNvPr id="19" name="Group 18">
            <a:extLst>
              <a:ext uri="{FF2B5EF4-FFF2-40B4-BE49-F238E27FC236}">
                <a16:creationId xmlns:a16="http://schemas.microsoft.com/office/drawing/2014/main" id="{962985F0-9DCC-E5C3-DC6C-FBC13F4F9783}"/>
              </a:ext>
            </a:extLst>
          </p:cNvPr>
          <p:cNvGrpSpPr/>
          <p:nvPr/>
        </p:nvGrpSpPr>
        <p:grpSpPr>
          <a:xfrm>
            <a:off x="4475747" y="3062040"/>
            <a:ext cx="5059372" cy="1013006"/>
            <a:chOff x="4475747" y="3201186"/>
            <a:chExt cx="5059372" cy="1013006"/>
          </a:xfrm>
        </p:grpSpPr>
        <p:sp>
          <p:nvSpPr>
            <p:cNvPr id="8" name="Ovale 7">
              <a:extLst>
                <a:ext uri="{FF2B5EF4-FFF2-40B4-BE49-F238E27FC236}">
                  <a16:creationId xmlns:a16="http://schemas.microsoft.com/office/drawing/2014/main" id="{DCFEBAD4-595D-4C13-A8B6-9C4EA5FC490A}"/>
                </a:ext>
              </a:extLst>
            </p:cNvPr>
            <p:cNvSpPr/>
            <p:nvPr/>
          </p:nvSpPr>
          <p:spPr>
            <a:xfrm>
              <a:off x="4475747" y="3201186"/>
              <a:ext cx="1347537" cy="661737"/>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Ovale 8">
              <a:extLst>
                <a:ext uri="{FF2B5EF4-FFF2-40B4-BE49-F238E27FC236}">
                  <a16:creationId xmlns:a16="http://schemas.microsoft.com/office/drawing/2014/main" id="{648842F0-4186-443F-A044-5258C5720E48}"/>
                </a:ext>
              </a:extLst>
            </p:cNvPr>
            <p:cNvSpPr/>
            <p:nvPr/>
          </p:nvSpPr>
          <p:spPr>
            <a:xfrm>
              <a:off x="8055143" y="3201186"/>
              <a:ext cx="1479976" cy="1013006"/>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39D00C1-5DC8-AB9D-1BEF-31791DD3B2A1}"/>
              </a:ext>
            </a:extLst>
          </p:cNvPr>
          <p:cNvGrpSpPr/>
          <p:nvPr/>
        </p:nvGrpSpPr>
        <p:grpSpPr>
          <a:xfrm>
            <a:off x="2656881" y="3200403"/>
            <a:ext cx="4987091" cy="2249905"/>
            <a:chOff x="2656881" y="3339549"/>
            <a:chExt cx="4987091" cy="2249905"/>
          </a:xfrm>
        </p:grpSpPr>
        <p:sp>
          <p:nvSpPr>
            <p:cNvPr id="10" name="Ovale 9">
              <a:extLst>
                <a:ext uri="{FF2B5EF4-FFF2-40B4-BE49-F238E27FC236}">
                  <a16:creationId xmlns:a16="http://schemas.microsoft.com/office/drawing/2014/main" id="{955FF390-8E6C-405F-A576-389502E0B628}"/>
                </a:ext>
              </a:extLst>
            </p:cNvPr>
            <p:cNvSpPr/>
            <p:nvPr/>
          </p:nvSpPr>
          <p:spPr>
            <a:xfrm>
              <a:off x="2656882" y="4824780"/>
              <a:ext cx="1347537" cy="661737"/>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Ovale 10">
              <a:extLst>
                <a:ext uri="{FF2B5EF4-FFF2-40B4-BE49-F238E27FC236}">
                  <a16:creationId xmlns:a16="http://schemas.microsoft.com/office/drawing/2014/main" id="{2E27EDF2-BF22-4E04-BE43-96777DB500FA}"/>
                </a:ext>
              </a:extLst>
            </p:cNvPr>
            <p:cNvSpPr/>
            <p:nvPr/>
          </p:nvSpPr>
          <p:spPr>
            <a:xfrm>
              <a:off x="2656881" y="3339549"/>
              <a:ext cx="1347537" cy="661737"/>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Ovale 13">
              <a:extLst>
                <a:ext uri="{FF2B5EF4-FFF2-40B4-BE49-F238E27FC236}">
                  <a16:creationId xmlns:a16="http://schemas.microsoft.com/office/drawing/2014/main" id="{3D40BE03-6443-4BED-B352-07710BD51E1C}"/>
                </a:ext>
              </a:extLst>
            </p:cNvPr>
            <p:cNvSpPr/>
            <p:nvPr/>
          </p:nvSpPr>
          <p:spPr>
            <a:xfrm>
              <a:off x="6296435" y="5077443"/>
              <a:ext cx="1347537" cy="512011"/>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39999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C6B7EC70-391E-4066-889A-4B3F0A2EF91A}"/>
              </a:ext>
            </a:extLst>
          </p:cNvPr>
          <p:cNvSpPr>
            <a:spLocks noGrp="1"/>
          </p:cNvSpPr>
          <p:nvPr>
            <p:ph idx="1"/>
          </p:nvPr>
        </p:nvSpPr>
        <p:spPr/>
        <p:txBody>
          <a:bodyPr>
            <a:normAutofit lnSpcReduction="10000"/>
          </a:bodyPr>
          <a:lstStyle/>
          <a:p>
            <a:pPr marL="457200" indent="-457200">
              <a:buFont typeface="+mj-lt"/>
              <a:buAutoNum type="arabicPeriod"/>
            </a:pPr>
            <a:r>
              <a:rPr lang="en-US" dirty="0"/>
              <a:t>Pre-evaluation training</a:t>
            </a:r>
          </a:p>
          <a:p>
            <a:pPr lvl="1"/>
            <a:r>
              <a:rPr lang="en-US" dirty="0"/>
              <a:t>Give evaluator information about the domain and the scenario to be evaluated</a:t>
            </a:r>
          </a:p>
          <a:p>
            <a:pPr marL="457200" indent="-457200">
              <a:buFont typeface="+mj-lt"/>
              <a:buAutoNum type="arabicPeriod"/>
            </a:pPr>
            <a:r>
              <a:rPr lang="en-US" dirty="0"/>
              <a:t>Evaluation</a:t>
            </a:r>
          </a:p>
          <a:p>
            <a:pPr lvl="1"/>
            <a:r>
              <a:rPr lang="en-US" dirty="0"/>
              <a:t>Individual</a:t>
            </a:r>
          </a:p>
          <a:p>
            <a:pPr marL="457200" indent="-457200">
              <a:buFont typeface="+mj-lt"/>
              <a:buAutoNum type="arabicPeriod"/>
            </a:pPr>
            <a:r>
              <a:rPr lang="en-US" dirty="0"/>
              <a:t>Severity Rating</a:t>
            </a:r>
          </a:p>
          <a:p>
            <a:pPr lvl="1"/>
            <a:r>
              <a:rPr lang="en-US" dirty="0"/>
              <a:t>First, individually</a:t>
            </a:r>
          </a:p>
          <a:p>
            <a:pPr lvl="1"/>
            <a:r>
              <a:rPr lang="en-US" dirty="0"/>
              <a:t>Then, aggregate and find consensus</a:t>
            </a:r>
          </a:p>
          <a:p>
            <a:pPr marL="457200" indent="-457200">
              <a:buFont typeface="+mj-lt"/>
              <a:buAutoNum type="arabicPeriod"/>
            </a:pPr>
            <a:r>
              <a:rPr lang="en-US" dirty="0"/>
              <a:t>Debriefing</a:t>
            </a:r>
          </a:p>
          <a:p>
            <a:pPr lvl="1"/>
            <a:r>
              <a:rPr lang="en-US" dirty="0"/>
              <a:t>Review with the design team</a:t>
            </a:r>
          </a:p>
        </p:txBody>
      </p:sp>
      <p:sp>
        <p:nvSpPr>
          <p:cNvPr id="3" name="Titolo 2">
            <a:extLst>
              <a:ext uri="{FF2B5EF4-FFF2-40B4-BE49-F238E27FC236}">
                <a16:creationId xmlns:a16="http://schemas.microsoft.com/office/drawing/2014/main" id="{3011AE3C-BFC5-4A7B-8695-80F7149EA762}"/>
              </a:ext>
            </a:extLst>
          </p:cNvPr>
          <p:cNvSpPr>
            <a:spLocks noGrp="1"/>
          </p:cNvSpPr>
          <p:nvPr>
            <p:ph type="title"/>
          </p:nvPr>
        </p:nvSpPr>
        <p:spPr/>
        <p:txBody>
          <a:bodyPr/>
          <a:lstStyle/>
          <a:p>
            <a:r>
              <a:rPr lang="en-US" dirty="0"/>
              <a:t>Phases of Heuristic Evaluation</a:t>
            </a:r>
          </a:p>
        </p:txBody>
      </p:sp>
      <p:sp>
        <p:nvSpPr>
          <p:cNvPr id="4" name="Segnaposto piè di pagina 3">
            <a:extLst>
              <a:ext uri="{FF2B5EF4-FFF2-40B4-BE49-F238E27FC236}">
                <a16:creationId xmlns:a16="http://schemas.microsoft.com/office/drawing/2014/main" id="{587DBFAB-AF05-458D-987F-AD169517A254}"/>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4261696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D82F9BEE-C15F-4DFC-A424-111EEF2BBB89}"/>
              </a:ext>
            </a:extLst>
          </p:cNvPr>
          <p:cNvSpPr>
            <a:spLocks noGrp="1"/>
          </p:cNvSpPr>
          <p:nvPr>
            <p:ph idx="1"/>
          </p:nvPr>
        </p:nvSpPr>
        <p:spPr/>
        <p:txBody>
          <a:bodyPr>
            <a:normAutofit lnSpcReduction="10000"/>
          </a:bodyPr>
          <a:lstStyle/>
          <a:p>
            <a:r>
              <a:rPr lang="en-US" dirty="0"/>
              <a:t>Define a set of tasks, that the evaluators should analyze</a:t>
            </a:r>
          </a:p>
          <a:p>
            <a:r>
              <a:rPr lang="en-US" dirty="0"/>
              <a:t>For each task, the evaluator should step through the design several times, and inspect the UI elements</a:t>
            </a:r>
          </a:p>
          <a:p>
            <a:pPr lvl="1"/>
            <a:r>
              <a:rPr lang="en-US" dirty="0"/>
              <a:t>On the real design, or on a preliminary prototype</a:t>
            </a:r>
          </a:p>
          <a:p>
            <a:r>
              <a:rPr lang="en-US" dirty="0"/>
              <a:t>At each step, check the design according to each of the heuristics</a:t>
            </a:r>
          </a:p>
          <a:p>
            <a:pPr lvl="1"/>
            <a:r>
              <a:rPr lang="en-US" dirty="0"/>
              <a:t>1</a:t>
            </a:r>
            <a:r>
              <a:rPr lang="en-US" baseline="30000" dirty="0"/>
              <a:t>st</a:t>
            </a:r>
            <a:r>
              <a:rPr lang="en-US" dirty="0"/>
              <a:t> step, get a general feeling for the interaction flow and general scope</a:t>
            </a:r>
          </a:p>
          <a:p>
            <a:pPr lvl="1"/>
            <a:r>
              <a:rPr lang="en-US" dirty="0"/>
              <a:t>2</a:t>
            </a:r>
            <a:r>
              <a:rPr lang="en-US" baseline="30000" dirty="0"/>
              <a:t>nd</a:t>
            </a:r>
            <a:r>
              <a:rPr lang="en-US" dirty="0"/>
              <a:t> step (and following), focus on specific UI elements, knowing where they fit in the general picture</a:t>
            </a:r>
          </a:p>
          <a:p>
            <a:r>
              <a:rPr lang="en-US" dirty="0"/>
              <a:t>Heuristics are used as a “reminder” of things to look for</a:t>
            </a:r>
          </a:p>
          <a:p>
            <a:pPr lvl="1"/>
            <a:r>
              <a:rPr lang="en-US" dirty="0"/>
              <a:t>Other types of problems can also be reported</a:t>
            </a:r>
          </a:p>
        </p:txBody>
      </p:sp>
      <p:sp>
        <p:nvSpPr>
          <p:cNvPr id="3" name="Titolo 2">
            <a:extLst>
              <a:ext uri="{FF2B5EF4-FFF2-40B4-BE49-F238E27FC236}">
                <a16:creationId xmlns:a16="http://schemas.microsoft.com/office/drawing/2014/main" id="{0C373566-6D37-4A39-BBC7-1B97C90F8A15}"/>
              </a:ext>
            </a:extLst>
          </p:cNvPr>
          <p:cNvSpPr>
            <a:spLocks noGrp="1"/>
          </p:cNvSpPr>
          <p:nvPr>
            <p:ph type="title"/>
          </p:nvPr>
        </p:nvSpPr>
        <p:spPr/>
        <p:txBody>
          <a:bodyPr/>
          <a:lstStyle/>
          <a:p>
            <a:r>
              <a:rPr lang="en-US" dirty="0"/>
              <a:t>Evaluation (I)</a:t>
            </a:r>
          </a:p>
        </p:txBody>
      </p:sp>
      <p:sp>
        <p:nvSpPr>
          <p:cNvPr id="4" name="Segnaposto piè di pagina 3">
            <a:extLst>
              <a:ext uri="{FF2B5EF4-FFF2-40B4-BE49-F238E27FC236}">
                <a16:creationId xmlns:a16="http://schemas.microsoft.com/office/drawing/2014/main" id="{1678BFA8-92B0-4FB9-AA79-2FC127CE0858}"/>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2082190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D82F9BEE-C15F-4DFC-A424-111EEF2BBB89}"/>
              </a:ext>
            </a:extLst>
          </p:cNvPr>
          <p:cNvSpPr>
            <a:spLocks noGrp="1"/>
          </p:cNvSpPr>
          <p:nvPr>
            <p:ph idx="1"/>
          </p:nvPr>
        </p:nvSpPr>
        <p:spPr/>
        <p:txBody>
          <a:bodyPr>
            <a:normAutofit/>
          </a:bodyPr>
          <a:lstStyle/>
          <a:p>
            <a:r>
              <a:rPr lang="en-US" dirty="0"/>
              <a:t>Comments from each evaluator should be recorded or written</a:t>
            </a:r>
          </a:p>
          <a:p>
            <a:pPr lvl="1"/>
            <a:r>
              <a:rPr lang="en-US" dirty="0"/>
              <a:t>There may be an observer, taking notes </a:t>
            </a:r>
          </a:p>
          <a:p>
            <a:pPr lvl="1"/>
            <a:r>
              <a:rPr lang="en-US" dirty="0"/>
              <a:t>The observer may provide clarifications, especially it the evaluator is not a domain expert</a:t>
            </a:r>
          </a:p>
          <a:p>
            <a:r>
              <a:rPr lang="en-US" dirty="0"/>
              <a:t>Session duration is normally 1h – 2h</a:t>
            </a:r>
          </a:p>
          <a:p>
            <a:r>
              <a:rPr lang="en-US" dirty="0"/>
              <a:t>Each evaluator should provide a list of usability problems</a:t>
            </a:r>
          </a:p>
          <a:p>
            <a:pPr lvl="1"/>
            <a:r>
              <a:rPr lang="en-US" dirty="0"/>
              <a:t>Which heuristic (or other usability rule) has been violated, and why</a:t>
            </a:r>
          </a:p>
          <a:p>
            <a:pPr lvl="2"/>
            <a:r>
              <a:rPr lang="en-US" dirty="0"/>
              <a:t>Not a subjective comment, but a reference to a known principle</a:t>
            </a:r>
          </a:p>
          <a:p>
            <a:pPr lvl="1"/>
            <a:r>
              <a:rPr lang="en-US" dirty="0"/>
              <a:t>Each problem reported separately, in detail</a:t>
            </a:r>
          </a:p>
        </p:txBody>
      </p:sp>
      <p:sp>
        <p:nvSpPr>
          <p:cNvPr id="3" name="Titolo 2">
            <a:extLst>
              <a:ext uri="{FF2B5EF4-FFF2-40B4-BE49-F238E27FC236}">
                <a16:creationId xmlns:a16="http://schemas.microsoft.com/office/drawing/2014/main" id="{0C373566-6D37-4A39-BBC7-1B97C90F8A15}"/>
              </a:ext>
            </a:extLst>
          </p:cNvPr>
          <p:cNvSpPr>
            <a:spLocks noGrp="1"/>
          </p:cNvSpPr>
          <p:nvPr>
            <p:ph type="title"/>
          </p:nvPr>
        </p:nvSpPr>
        <p:spPr/>
        <p:txBody>
          <a:bodyPr/>
          <a:lstStyle/>
          <a:p>
            <a:r>
              <a:rPr lang="en-US" dirty="0"/>
              <a:t>Evaluation (II)</a:t>
            </a:r>
          </a:p>
        </p:txBody>
      </p:sp>
      <p:sp>
        <p:nvSpPr>
          <p:cNvPr id="4" name="Segnaposto piè di pagina 3">
            <a:extLst>
              <a:ext uri="{FF2B5EF4-FFF2-40B4-BE49-F238E27FC236}">
                <a16:creationId xmlns:a16="http://schemas.microsoft.com/office/drawing/2014/main" id="{1678BFA8-92B0-4FB9-AA79-2FC127CE0858}"/>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4009875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DF4C7460-C0B5-4A9D-95D2-1BF1699193D2}"/>
              </a:ext>
            </a:extLst>
          </p:cNvPr>
          <p:cNvSpPr>
            <a:spLocks noGrp="1"/>
          </p:cNvSpPr>
          <p:nvPr>
            <p:ph idx="1"/>
          </p:nvPr>
        </p:nvSpPr>
        <p:spPr/>
        <p:txBody>
          <a:bodyPr/>
          <a:lstStyle/>
          <a:p>
            <a:r>
              <a:rPr lang="en-US" dirty="0"/>
              <a:t>Where problems may be found</a:t>
            </a:r>
          </a:p>
          <a:p>
            <a:pPr lvl="1"/>
            <a:r>
              <a:rPr lang="en-US" dirty="0"/>
              <a:t>A single location in the UI</a:t>
            </a:r>
          </a:p>
          <a:p>
            <a:pPr lvl="1"/>
            <a:r>
              <a:rPr lang="en-US" dirty="0"/>
              <a:t>Two or more locations that need to be compared</a:t>
            </a:r>
          </a:p>
          <a:p>
            <a:pPr lvl="1"/>
            <a:r>
              <a:rPr lang="en-US" dirty="0"/>
              <a:t>Problem with the overall UI structure</a:t>
            </a:r>
          </a:p>
          <a:p>
            <a:pPr lvl="1"/>
            <a:r>
              <a:rPr lang="en-US" dirty="0"/>
              <a:t>Something is missing</a:t>
            </a:r>
          </a:p>
          <a:p>
            <a:pPr lvl="2"/>
            <a:r>
              <a:rPr lang="en-US" dirty="0"/>
              <a:t>May be due to prototype approximation</a:t>
            </a:r>
          </a:p>
          <a:p>
            <a:pPr lvl="2"/>
            <a:r>
              <a:rPr lang="en-US" dirty="0"/>
              <a:t>May still be unimplemented</a:t>
            </a:r>
          </a:p>
        </p:txBody>
      </p:sp>
      <p:sp>
        <p:nvSpPr>
          <p:cNvPr id="3" name="Titolo 2">
            <a:extLst>
              <a:ext uri="{FF2B5EF4-FFF2-40B4-BE49-F238E27FC236}">
                <a16:creationId xmlns:a16="http://schemas.microsoft.com/office/drawing/2014/main" id="{D68E3A41-023B-453D-BE12-EAA4293AE81C}"/>
              </a:ext>
            </a:extLst>
          </p:cNvPr>
          <p:cNvSpPr>
            <a:spLocks noGrp="1"/>
          </p:cNvSpPr>
          <p:nvPr>
            <p:ph type="title"/>
          </p:nvPr>
        </p:nvSpPr>
        <p:spPr/>
        <p:txBody>
          <a:bodyPr/>
          <a:lstStyle/>
          <a:p>
            <a:r>
              <a:rPr lang="it-IT" dirty="0"/>
              <a:t>Evaluation (III)</a:t>
            </a:r>
            <a:endParaRPr lang="en-US" dirty="0"/>
          </a:p>
        </p:txBody>
      </p:sp>
      <p:sp>
        <p:nvSpPr>
          <p:cNvPr id="4" name="Segnaposto piè di pagina 3">
            <a:extLst>
              <a:ext uri="{FF2B5EF4-FFF2-40B4-BE49-F238E27FC236}">
                <a16:creationId xmlns:a16="http://schemas.microsoft.com/office/drawing/2014/main" id="{0FFFAACD-AB64-4573-B684-5C016441D8E6}"/>
              </a:ext>
            </a:extLst>
          </p:cNvPr>
          <p:cNvSpPr>
            <a:spLocks noGrp="1"/>
          </p:cNvSpPr>
          <p:nvPr>
            <p:ph type="ftr" sz="quarter" idx="10"/>
          </p:nvPr>
        </p:nvSpPr>
        <p:spPr/>
        <p:txBody>
          <a:bodyPr/>
          <a:lstStyle/>
          <a:p>
            <a:r>
              <a:rPr lang="it-IT"/>
              <a:t>Human Computer Interaction</a:t>
            </a:r>
            <a:endParaRPr lang="it-IT" dirty="0"/>
          </a:p>
        </p:txBody>
      </p:sp>
      <p:sp>
        <p:nvSpPr>
          <p:cNvPr id="5" name="Rettangolo 4">
            <a:extLst>
              <a:ext uri="{FF2B5EF4-FFF2-40B4-BE49-F238E27FC236}">
                <a16:creationId xmlns:a16="http://schemas.microsoft.com/office/drawing/2014/main" id="{D468E385-44B2-4B72-9C7B-E315A766606B}"/>
              </a:ext>
            </a:extLst>
          </p:cNvPr>
          <p:cNvSpPr/>
          <p:nvPr/>
        </p:nvSpPr>
        <p:spPr>
          <a:xfrm>
            <a:off x="8173453" y="147946"/>
            <a:ext cx="4018547" cy="584775"/>
          </a:xfrm>
          <a:prstGeom prst="rect">
            <a:avLst/>
          </a:prstGeom>
        </p:spPr>
        <p:txBody>
          <a:bodyPr wrap="square">
            <a:spAutoFit/>
          </a:bodyPr>
          <a:lstStyle/>
          <a:p>
            <a:r>
              <a:rPr lang="en-US" sz="1600" dirty="0">
                <a:hlinkClick r:id="rId3"/>
              </a:rPr>
              <a:t>https://www.nngroup.com/articles/usability-problems-found-by-heuristic-evaluation/</a:t>
            </a:r>
            <a:r>
              <a:rPr lang="en-US" sz="1600" dirty="0"/>
              <a:t> </a:t>
            </a:r>
          </a:p>
        </p:txBody>
      </p:sp>
      <p:pic>
        <p:nvPicPr>
          <p:cNvPr id="6" name="Immagine 5">
            <a:extLst>
              <a:ext uri="{FF2B5EF4-FFF2-40B4-BE49-F238E27FC236}">
                <a16:creationId xmlns:a16="http://schemas.microsoft.com/office/drawing/2014/main" id="{143B5F11-EDEF-4A90-AE0D-05101CB14F4A}"/>
              </a:ext>
            </a:extLst>
          </p:cNvPr>
          <p:cNvPicPr>
            <a:picLocks noChangeAspect="1"/>
          </p:cNvPicPr>
          <p:nvPr/>
        </p:nvPicPr>
        <p:blipFill>
          <a:blip r:embed="rId4"/>
          <a:stretch>
            <a:fillRect/>
          </a:stretch>
        </p:blipFill>
        <p:spPr>
          <a:xfrm>
            <a:off x="7321217" y="0"/>
            <a:ext cx="952500" cy="952500"/>
          </a:xfrm>
          <a:prstGeom prst="rect">
            <a:avLst/>
          </a:prstGeom>
        </p:spPr>
      </p:pic>
    </p:spTree>
    <p:extLst>
      <p:ext uri="{BB962C8B-B14F-4D97-AF65-F5344CB8AC3E}">
        <p14:creationId xmlns:p14="http://schemas.microsoft.com/office/powerpoint/2010/main" val="1083912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61F276A4-DFA2-4E6A-80FB-FCD13CF0AFA2}"/>
              </a:ext>
            </a:extLst>
          </p:cNvPr>
          <p:cNvSpPr>
            <a:spLocks noGrp="1"/>
          </p:cNvSpPr>
          <p:nvPr>
            <p:ph type="title"/>
          </p:nvPr>
        </p:nvSpPr>
        <p:spPr/>
        <p:txBody>
          <a:bodyPr/>
          <a:lstStyle/>
          <a:p>
            <a:r>
              <a:rPr lang="en-US" dirty="0"/>
              <a:t>Multiple Evaluators</a:t>
            </a:r>
          </a:p>
        </p:txBody>
      </p:sp>
      <p:sp>
        <p:nvSpPr>
          <p:cNvPr id="5" name="Segnaposto contenuto 4">
            <a:extLst>
              <a:ext uri="{FF2B5EF4-FFF2-40B4-BE49-F238E27FC236}">
                <a16:creationId xmlns:a16="http://schemas.microsoft.com/office/drawing/2014/main" id="{9FDC2B8F-7DF4-4CAC-8DEF-0E527E3EF902}"/>
              </a:ext>
            </a:extLst>
          </p:cNvPr>
          <p:cNvSpPr>
            <a:spLocks noGrp="1"/>
          </p:cNvSpPr>
          <p:nvPr>
            <p:ph sz="half" idx="1"/>
          </p:nvPr>
        </p:nvSpPr>
        <p:spPr/>
        <p:txBody>
          <a:bodyPr/>
          <a:lstStyle/>
          <a:p>
            <a:r>
              <a:rPr lang="en-US" dirty="0"/>
              <a:t>No evaluator finds all problems</a:t>
            </a:r>
          </a:p>
          <a:p>
            <a:pPr lvl="1"/>
            <a:r>
              <a:rPr lang="en-US" dirty="0"/>
              <a:t>Even the best one finds only ~1/3</a:t>
            </a:r>
          </a:p>
          <a:p>
            <a:r>
              <a:rPr lang="en-US" dirty="0"/>
              <a:t>Different evaluators find different problems</a:t>
            </a:r>
          </a:p>
          <a:p>
            <a:pPr lvl="1"/>
            <a:r>
              <a:rPr lang="en-US" dirty="0"/>
              <a:t>Substantial amount of nonoverlap</a:t>
            </a:r>
          </a:p>
          <a:p>
            <a:r>
              <a:rPr lang="en-US" dirty="0"/>
              <a:t>Some evaluators find more problems than others</a:t>
            </a:r>
          </a:p>
        </p:txBody>
      </p:sp>
      <p:pic>
        <p:nvPicPr>
          <p:cNvPr id="8" name="Segnaposto contenuto 7" descr="Immagine che contiene frutta&#10;&#10;Descrizione generata automaticamente">
            <a:extLst>
              <a:ext uri="{FF2B5EF4-FFF2-40B4-BE49-F238E27FC236}">
                <a16:creationId xmlns:a16="http://schemas.microsoft.com/office/drawing/2014/main" id="{B7506877-E24C-4368-A7B5-78C69888E72B}"/>
              </a:ext>
            </a:extLst>
          </p:cNvPr>
          <p:cNvPicPr>
            <a:picLocks noGrp="1" noChangeAspect="1"/>
          </p:cNvPicPr>
          <p:nvPr>
            <p:ph sz="half" idx="2"/>
          </p:nvPr>
        </p:nvPicPr>
        <p:blipFill>
          <a:blip r:embed="rId3"/>
          <a:stretch>
            <a:fillRect/>
          </a:stretch>
        </p:blipFill>
        <p:spPr>
          <a:xfrm>
            <a:off x="6589294" y="2314046"/>
            <a:ext cx="4347412" cy="3187170"/>
          </a:xfrm>
        </p:spPr>
      </p:pic>
      <p:sp>
        <p:nvSpPr>
          <p:cNvPr id="4" name="Segnaposto piè di pagina 3">
            <a:extLst>
              <a:ext uri="{FF2B5EF4-FFF2-40B4-BE49-F238E27FC236}">
                <a16:creationId xmlns:a16="http://schemas.microsoft.com/office/drawing/2014/main" id="{B01BD479-8209-4A5B-8493-0945331C2E5F}"/>
              </a:ext>
            </a:extLst>
          </p:cNvPr>
          <p:cNvSpPr>
            <a:spLocks noGrp="1"/>
          </p:cNvSpPr>
          <p:nvPr>
            <p:ph type="ftr" sz="quarter" idx="10"/>
          </p:nvPr>
        </p:nvSpPr>
        <p:spPr/>
        <p:txBody>
          <a:bodyPr/>
          <a:lstStyle/>
          <a:p>
            <a:r>
              <a:rPr lang="it-IT"/>
              <a:t>Human Computer Interaction</a:t>
            </a:r>
            <a:endParaRPr lang="it-IT" dirty="0"/>
          </a:p>
        </p:txBody>
      </p:sp>
      <p:sp>
        <p:nvSpPr>
          <p:cNvPr id="9" name="CasellaDiTesto 8">
            <a:extLst>
              <a:ext uri="{FF2B5EF4-FFF2-40B4-BE49-F238E27FC236}">
                <a16:creationId xmlns:a16="http://schemas.microsoft.com/office/drawing/2014/main" id="{A86EF2C0-A6E3-41DA-9EC3-E2B61ED44330}"/>
              </a:ext>
            </a:extLst>
          </p:cNvPr>
          <p:cNvSpPr txBox="1"/>
          <p:nvPr/>
        </p:nvSpPr>
        <p:spPr>
          <a:xfrm>
            <a:off x="9721515" y="3527076"/>
            <a:ext cx="391454" cy="369332"/>
          </a:xfrm>
          <a:prstGeom prst="rect">
            <a:avLst/>
          </a:prstGeom>
          <a:noFill/>
        </p:spPr>
        <p:txBody>
          <a:bodyPr wrap="square" rtlCol="0">
            <a:spAutoFit/>
          </a:bodyPr>
          <a:lstStyle/>
          <a:p>
            <a:r>
              <a:rPr lang="it-IT" dirty="0"/>
              <a:t>19</a:t>
            </a:r>
            <a:endParaRPr lang="en-US" dirty="0"/>
          </a:p>
        </p:txBody>
      </p:sp>
      <p:sp>
        <p:nvSpPr>
          <p:cNvPr id="10" name="CasellaDiTesto 9">
            <a:extLst>
              <a:ext uri="{FF2B5EF4-FFF2-40B4-BE49-F238E27FC236}">
                <a16:creationId xmlns:a16="http://schemas.microsoft.com/office/drawing/2014/main" id="{F2121DA8-D24D-4D1D-9C7D-7EFADF235D2B}"/>
              </a:ext>
            </a:extLst>
          </p:cNvPr>
          <p:cNvSpPr txBox="1"/>
          <p:nvPr/>
        </p:nvSpPr>
        <p:spPr>
          <a:xfrm>
            <a:off x="8021841" y="5439510"/>
            <a:ext cx="391454" cy="369332"/>
          </a:xfrm>
          <a:prstGeom prst="rect">
            <a:avLst/>
          </a:prstGeom>
          <a:noFill/>
        </p:spPr>
        <p:txBody>
          <a:bodyPr wrap="square" rtlCol="0">
            <a:spAutoFit/>
          </a:bodyPr>
          <a:lstStyle/>
          <a:p>
            <a:r>
              <a:rPr lang="it-IT" dirty="0"/>
              <a:t>16</a:t>
            </a:r>
            <a:endParaRPr lang="en-US" dirty="0"/>
          </a:p>
        </p:txBody>
      </p:sp>
    </p:spTree>
    <p:extLst>
      <p:ext uri="{BB962C8B-B14F-4D97-AF65-F5344CB8AC3E}">
        <p14:creationId xmlns:p14="http://schemas.microsoft.com/office/powerpoint/2010/main" val="2917362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8A24C9-4B6D-4419-A2CB-31FEF4A505EB}"/>
              </a:ext>
            </a:extLst>
          </p:cNvPr>
          <p:cNvSpPr>
            <a:spLocks noGrp="1"/>
          </p:cNvSpPr>
          <p:nvPr>
            <p:ph type="title"/>
          </p:nvPr>
        </p:nvSpPr>
        <p:spPr/>
        <p:txBody>
          <a:bodyPr/>
          <a:lstStyle/>
          <a:p>
            <a:r>
              <a:rPr lang="en-US" dirty="0"/>
              <a:t>How Many Evaluators?</a:t>
            </a:r>
          </a:p>
        </p:txBody>
      </p:sp>
      <p:pic>
        <p:nvPicPr>
          <p:cNvPr id="7" name="Segnaposto contenuto 6">
            <a:extLst>
              <a:ext uri="{FF2B5EF4-FFF2-40B4-BE49-F238E27FC236}">
                <a16:creationId xmlns:a16="http://schemas.microsoft.com/office/drawing/2014/main" id="{EDF7ACF2-1369-41BE-BBD0-E380D701D6C8}"/>
              </a:ext>
            </a:extLst>
          </p:cNvPr>
          <p:cNvPicPr>
            <a:picLocks noGrp="1" noChangeAspect="1"/>
          </p:cNvPicPr>
          <p:nvPr>
            <p:ph sz="half" idx="1"/>
          </p:nvPr>
        </p:nvPicPr>
        <p:blipFill>
          <a:blip r:embed="rId3"/>
          <a:stretch>
            <a:fillRect/>
          </a:stretch>
        </p:blipFill>
        <p:spPr>
          <a:xfrm>
            <a:off x="1047750" y="2255044"/>
            <a:ext cx="4762500" cy="3305175"/>
          </a:xfrm>
        </p:spPr>
      </p:pic>
      <p:sp>
        <p:nvSpPr>
          <p:cNvPr id="5" name="Segnaposto piè di pagina 4">
            <a:extLst>
              <a:ext uri="{FF2B5EF4-FFF2-40B4-BE49-F238E27FC236}">
                <a16:creationId xmlns:a16="http://schemas.microsoft.com/office/drawing/2014/main" id="{261AB114-6C79-4C0D-A5EF-4B691C346A25}"/>
              </a:ext>
            </a:extLst>
          </p:cNvPr>
          <p:cNvSpPr>
            <a:spLocks noGrp="1"/>
          </p:cNvSpPr>
          <p:nvPr>
            <p:ph type="ftr" sz="quarter" idx="10"/>
          </p:nvPr>
        </p:nvSpPr>
        <p:spPr/>
        <p:txBody>
          <a:bodyPr/>
          <a:lstStyle/>
          <a:p>
            <a:r>
              <a:rPr lang="it-IT"/>
              <a:t>Human Computer Interaction</a:t>
            </a:r>
            <a:endParaRPr lang="it-IT" dirty="0"/>
          </a:p>
        </p:txBody>
      </p:sp>
      <mc:AlternateContent xmlns:mc="http://schemas.openxmlformats.org/markup-compatibility/2006" xmlns:a14="http://schemas.microsoft.com/office/drawing/2010/main">
        <mc:Choice Requires="a14">
          <p:sp>
            <p:nvSpPr>
              <p:cNvPr id="11" name="Segnaposto contenuto 10">
                <a:extLst>
                  <a:ext uri="{FF2B5EF4-FFF2-40B4-BE49-F238E27FC236}">
                    <a16:creationId xmlns:a16="http://schemas.microsoft.com/office/drawing/2014/main" id="{5C3850CB-1A07-4216-9658-B8333651AC96}"/>
                  </a:ext>
                </a:extLst>
              </p:cNvPr>
              <p:cNvSpPr>
                <a:spLocks noGrp="1"/>
              </p:cNvSpPr>
              <p:nvPr>
                <p:ph sz="half" idx="2"/>
              </p:nvPr>
            </p:nvSpPr>
            <p:spPr/>
            <p:txBody>
              <a:bodyPr/>
              <a:lstStyle/>
              <a:p>
                <a14:m>
                  <m:oMath xmlns:m="http://schemas.openxmlformats.org/officeDocument/2006/math">
                    <m:r>
                      <a:rPr lang="it-IT" b="0" i="1" smtClean="0">
                        <a:latin typeface="Cambria Math" panose="02040503050406030204" pitchFamily="18" charset="0"/>
                      </a:rPr>
                      <m:t>𝑃𝐹</m:t>
                    </m:r>
                    <m:d>
                      <m:dPr>
                        <m:ctrlPr>
                          <a:rPr lang="it-IT" b="0" i="1" smtClean="0">
                            <a:latin typeface="Cambria Math" panose="02040503050406030204" pitchFamily="18" charset="0"/>
                          </a:rPr>
                        </m:ctrlPr>
                      </m:dPr>
                      <m:e>
                        <m:r>
                          <a:rPr lang="it-IT" b="0" i="1" smtClean="0">
                            <a:latin typeface="Cambria Math" panose="02040503050406030204" pitchFamily="18" charset="0"/>
                          </a:rPr>
                          <m:t>𝑖</m:t>
                        </m:r>
                      </m:e>
                    </m:d>
                    <m:r>
                      <a:rPr lang="it-IT" b="0" i="1" smtClean="0">
                        <a:latin typeface="Cambria Math" panose="02040503050406030204" pitchFamily="18" charset="0"/>
                      </a:rPr>
                      <m:t>=</m:t>
                    </m:r>
                    <m:r>
                      <a:rPr lang="it-IT" b="0" i="1" smtClean="0">
                        <a:latin typeface="Cambria Math" panose="02040503050406030204" pitchFamily="18" charset="0"/>
                      </a:rPr>
                      <m:t>𝑁</m:t>
                    </m:r>
                    <m:d>
                      <m:dPr>
                        <m:ctrlPr>
                          <a:rPr lang="it-IT" b="0" i="1" smtClean="0">
                            <a:latin typeface="Cambria Math" panose="02040503050406030204" pitchFamily="18" charset="0"/>
                          </a:rPr>
                        </m:ctrlPr>
                      </m:dPr>
                      <m:e>
                        <m:r>
                          <a:rPr lang="it-IT" i="1">
                            <a:latin typeface="Cambria Math" panose="02040503050406030204" pitchFamily="18" charset="0"/>
                          </a:rPr>
                          <m:t>1−</m:t>
                        </m:r>
                        <m:sSup>
                          <m:sSupPr>
                            <m:ctrlPr>
                              <a:rPr lang="it-IT" i="1">
                                <a:latin typeface="Cambria Math" panose="02040503050406030204" pitchFamily="18" charset="0"/>
                              </a:rPr>
                            </m:ctrlPr>
                          </m:sSupPr>
                          <m:e>
                            <m:d>
                              <m:dPr>
                                <m:ctrlPr>
                                  <a:rPr lang="it-IT" i="1">
                                    <a:latin typeface="Cambria Math" panose="02040503050406030204" pitchFamily="18" charset="0"/>
                                  </a:rPr>
                                </m:ctrlPr>
                              </m:dPr>
                              <m:e>
                                <m:r>
                                  <a:rPr lang="it-IT" i="1">
                                    <a:latin typeface="Cambria Math" panose="02040503050406030204" pitchFamily="18" charset="0"/>
                                  </a:rPr>
                                  <m:t>1−</m:t>
                                </m:r>
                                <m:r>
                                  <a:rPr lang="it-IT" i="1">
                                    <a:latin typeface="Cambria Math" panose="02040503050406030204" pitchFamily="18" charset="0"/>
                                  </a:rPr>
                                  <m:t>𝑙</m:t>
                                </m:r>
                              </m:e>
                            </m:d>
                          </m:e>
                          <m:sup>
                            <m:r>
                              <a:rPr lang="it-IT" i="1">
                                <a:latin typeface="Cambria Math" panose="02040503050406030204" pitchFamily="18" charset="0"/>
                              </a:rPr>
                              <m:t>𝑖</m:t>
                            </m:r>
                          </m:sup>
                        </m:sSup>
                      </m:e>
                    </m:d>
                  </m:oMath>
                </a14:m>
                <a:endParaRPr lang="en-US" dirty="0"/>
              </a:p>
              <a:p>
                <a14:m>
                  <m:oMath xmlns:m="http://schemas.openxmlformats.org/officeDocument/2006/math">
                    <m:r>
                      <a:rPr lang="it-IT" b="0" i="1" smtClean="0">
                        <a:latin typeface="Cambria Math" panose="02040503050406030204" pitchFamily="18" charset="0"/>
                      </a:rPr>
                      <m:t>𝑃𝐹</m:t>
                    </m:r>
                    <m:r>
                      <a:rPr lang="it-IT" b="0" i="1" smtClean="0">
                        <a:latin typeface="Cambria Math" panose="02040503050406030204" pitchFamily="18" charset="0"/>
                      </a:rPr>
                      <m:t>(</m:t>
                    </m:r>
                    <m:r>
                      <a:rPr lang="it-IT" b="0" i="1" smtClean="0">
                        <a:latin typeface="Cambria Math" panose="02040503050406030204" pitchFamily="18" charset="0"/>
                      </a:rPr>
                      <m:t>𝑖</m:t>
                    </m:r>
                    <m:r>
                      <a:rPr lang="it-IT" b="0" i="1" smtClean="0">
                        <a:latin typeface="Cambria Math" panose="02040503050406030204" pitchFamily="18" charset="0"/>
                      </a:rPr>
                      <m:t>)</m:t>
                    </m:r>
                  </m:oMath>
                </a14:m>
                <a:r>
                  <a:rPr lang="en-US" dirty="0"/>
                  <a:t>: problems found</a:t>
                </a:r>
              </a:p>
              <a:p>
                <a14:m>
                  <m:oMath xmlns:m="http://schemas.openxmlformats.org/officeDocument/2006/math">
                    <m:r>
                      <a:rPr lang="it-IT" b="0" i="1" smtClean="0">
                        <a:latin typeface="Cambria Math" panose="02040503050406030204" pitchFamily="18" charset="0"/>
                      </a:rPr>
                      <m:t>𝑖</m:t>
                    </m:r>
                  </m:oMath>
                </a14:m>
                <a:r>
                  <a:rPr lang="en-US" dirty="0"/>
                  <a:t>: number of </a:t>
                </a:r>
                <a:r>
                  <a:rPr lang="en-US" i="1" dirty="0"/>
                  <a:t>independent</a:t>
                </a:r>
                <a:r>
                  <a:rPr lang="en-US" dirty="0"/>
                  <a:t> evaluators</a:t>
                </a:r>
              </a:p>
              <a:p>
                <a14:m>
                  <m:oMath xmlns:m="http://schemas.openxmlformats.org/officeDocument/2006/math">
                    <m:r>
                      <a:rPr lang="it-IT" b="0" i="1" smtClean="0">
                        <a:latin typeface="Cambria Math" panose="02040503050406030204" pitchFamily="18" charset="0"/>
                      </a:rPr>
                      <m:t>𝑁</m:t>
                    </m:r>
                  </m:oMath>
                </a14:m>
                <a:r>
                  <a:rPr lang="en-US" dirty="0"/>
                  <a:t>: number of existing (but unknown) usability problems</a:t>
                </a:r>
              </a:p>
              <a:p>
                <a14:m>
                  <m:oMath xmlns:m="http://schemas.openxmlformats.org/officeDocument/2006/math">
                    <m:r>
                      <a:rPr lang="it-IT" b="0" i="1" smtClean="0">
                        <a:latin typeface="Cambria Math" panose="02040503050406030204" pitchFamily="18" charset="0"/>
                      </a:rPr>
                      <m:t>𝑙</m:t>
                    </m:r>
                  </m:oMath>
                </a14:m>
                <a:r>
                  <a:rPr lang="en-US" dirty="0"/>
                  <a:t>: ratio of usability problems found by a single evaluator</a:t>
                </a:r>
              </a:p>
            </p:txBody>
          </p:sp>
        </mc:Choice>
        <mc:Fallback xmlns="">
          <p:sp>
            <p:nvSpPr>
              <p:cNvPr id="11" name="Segnaposto contenuto 10">
                <a:extLst>
                  <a:ext uri="{FF2B5EF4-FFF2-40B4-BE49-F238E27FC236}">
                    <a16:creationId xmlns:a16="http://schemas.microsoft.com/office/drawing/2014/main" id="{5C3850CB-1A07-4216-9658-B8333651AC96}"/>
                  </a:ext>
                </a:extLst>
              </p:cNvPr>
              <p:cNvSpPr>
                <a:spLocks noGrp="1" noRot="1" noChangeAspect="1" noMove="1" noResize="1" noEditPoints="1" noAdjustHandles="1" noChangeArrowheads="1" noChangeShapeType="1" noTextEdit="1"/>
              </p:cNvSpPr>
              <p:nvPr>
                <p:ph sz="half" idx="2"/>
              </p:nvPr>
            </p:nvSpPr>
            <p:spPr>
              <a:blipFill>
                <a:blip r:embed="rId4"/>
                <a:stretch>
                  <a:fillRect l="-1647" r="-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ttangolo 12">
                <a:extLst>
                  <a:ext uri="{FF2B5EF4-FFF2-40B4-BE49-F238E27FC236}">
                    <a16:creationId xmlns:a16="http://schemas.microsoft.com/office/drawing/2014/main" id="{A212F74B-5547-4072-AA2D-C9545F1C8CDF}"/>
                  </a:ext>
                </a:extLst>
              </p:cNvPr>
              <p:cNvSpPr/>
              <p:nvPr/>
            </p:nvSpPr>
            <p:spPr>
              <a:xfrm>
                <a:off x="3623586" y="5560219"/>
                <a:ext cx="3154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𝑖</m:t>
                      </m:r>
                    </m:oMath>
                  </m:oMathPara>
                </a14:m>
                <a:endParaRPr lang="en-US" dirty="0"/>
              </a:p>
            </p:txBody>
          </p:sp>
        </mc:Choice>
        <mc:Fallback xmlns="">
          <p:sp>
            <p:nvSpPr>
              <p:cNvPr id="13" name="Rettangolo 12">
                <a:extLst>
                  <a:ext uri="{FF2B5EF4-FFF2-40B4-BE49-F238E27FC236}">
                    <a16:creationId xmlns:a16="http://schemas.microsoft.com/office/drawing/2014/main" id="{A212F74B-5547-4072-AA2D-C9545F1C8CDF}"/>
                  </a:ext>
                </a:extLst>
              </p:cNvPr>
              <p:cNvSpPr>
                <a:spLocks noRot="1" noChangeAspect="1" noMove="1" noResize="1" noEditPoints="1" noAdjustHandles="1" noChangeArrowheads="1" noChangeShapeType="1" noTextEdit="1"/>
              </p:cNvSpPr>
              <p:nvPr/>
            </p:nvSpPr>
            <p:spPr>
              <a:xfrm>
                <a:off x="3623586" y="5560219"/>
                <a:ext cx="31540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ttangolo 13">
                <a:extLst>
                  <a:ext uri="{FF2B5EF4-FFF2-40B4-BE49-F238E27FC236}">
                    <a16:creationId xmlns:a16="http://schemas.microsoft.com/office/drawing/2014/main" id="{21347FE1-3679-415E-ADA7-C8282AC038A5}"/>
                  </a:ext>
                </a:extLst>
              </p:cNvPr>
              <p:cNvSpPr/>
              <p:nvPr/>
            </p:nvSpPr>
            <p:spPr>
              <a:xfrm>
                <a:off x="438314" y="2169319"/>
                <a:ext cx="799771" cy="6280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it-IT" b="0" i="1" smtClean="0">
                              <a:latin typeface="Cambria Math" panose="02040503050406030204" pitchFamily="18" charset="0"/>
                            </a:rPr>
                          </m:ctrlPr>
                        </m:fPr>
                        <m:num>
                          <m:r>
                            <a:rPr lang="it-IT" i="1" smtClean="0">
                              <a:latin typeface="Cambria Math" panose="02040503050406030204" pitchFamily="18" charset="0"/>
                            </a:rPr>
                            <m:t>𝑃𝐹</m:t>
                          </m:r>
                          <m:d>
                            <m:dPr>
                              <m:ctrlPr>
                                <a:rPr lang="it-IT" i="1" smtClean="0">
                                  <a:latin typeface="Cambria Math" panose="02040503050406030204" pitchFamily="18" charset="0"/>
                                </a:rPr>
                              </m:ctrlPr>
                            </m:dPr>
                            <m:e>
                              <m:r>
                                <a:rPr lang="it-IT" i="1" smtClean="0">
                                  <a:latin typeface="Cambria Math" panose="02040503050406030204" pitchFamily="18" charset="0"/>
                                </a:rPr>
                                <m:t>𝑖</m:t>
                              </m:r>
                            </m:e>
                          </m:d>
                        </m:num>
                        <m:den>
                          <m:r>
                            <a:rPr lang="it-IT" b="0" i="1" smtClean="0">
                              <a:latin typeface="Cambria Math" panose="02040503050406030204" pitchFamily="18" charset="0"/>
                            </a:rPr>
                            <m:t>𝑁</m:t>
                          </m:r>
                        </m:den>
                      </m:f>
                    </m:oMath>
                  </m:oMathPara>
                </a14:m>
                <a:endParaRPr lang="en-US" dirty="0"/>
              </a:p>
            </p:txBody>
          </p:sp>
        </mc:Choice>
        <mc:Fallback xmlns="">
          <p:sp>
            <p:nvSpPr>
              <p:cNvPr id="14" name="Rettangolo 13">
                <a:extLst>
                  <a:ext uri="{FF2B5EF4-FFF2-40B4-BE49-F238E27FC236}">
                    <a16:creationId xmlns:a16="http://schemas.microsoft.com/office/drawing/2014/main" id="{21347FE1-3679-415E-ADA7-C8282AC038A5}"/>
                  </a:ext>
                </a:extLst>
              </p:cNvPr>
              <p:cNvSpPr>
                <a:spLocks noRot="1" noChangeAspect="1" noMove="1" noResize="1" noEditPoints="1" noAdjustHandles="1" noChangeArrowheads="1" noChangeShapeType="1" noTextEdit="1"/>
              </p:cNvSpPr>
              <p:nvPr/>
            </p:nvSpPr>
            <p:spPr>
              <a:xfrm>
                <a:off x="438314" y="2169319"/>
                <a:ext cx="799771" cy="62805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11884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68A24C9-4B6D-4419-A2CB-31FEF4A505EB}"/>
              </a:ext>
            </a:extLst>
          </p:cNvPr>
          <p:cNvSpPr>
            <a:spLocks noGrp="1"/>
          </p:cNvSpPr>
          <p:nvPr>
            <p:ph type="title"/>
          </p:nvPr>
        </p:nvSpPr>
        <p:spPr>
          <a:xfrm>
            <a:off x="838200" y="346370"/>
            <a:ext cx="10515600" cy="1095375"/>
          </a:xfrm>
        </p:spPr>
        <p:txBody>
          <a:bodyPr/>
          <a:lstStyle/>
          <a:p>
            <a:r>
              <a:rPr lang="en-US" dirty="0"/>
              <a:t>How Many Evaluators?</a:t>
            </a:r>
          </a:p>
        </p:txBody>
      </p:sp>
      <p:pic>
        <p:nvPicPr>
          <p:cNvPr id="7" name="Segnaposto contenuto 6">
            <a:extLst>
              <a:ext uri="{FF2B5EF4-FFF2-40B4-BE49-F238E27FC236}">
                <a16:creationId xmlns:a16="http://schemas.microsoft.com/office/drawing/2014/main" id="{EDF7ACF2-1369-41BE-BBD0-E380D701D6C8}"/>
              </a:ext>
            </a:extLst>
          </p:cNvPr>
          <p:cNvPicPr>
            <a:picLocks noGrp="1" noChangeAspect="1"/>
          </p:cNvPicPr>
          <p:nvPr>
            <p:ph sz="half" idx="1"/>
          </p:nvPr>
        </p:nvPicPr>
        <p:blipFill>
          <a:blip r:embed="rId3"/>
          <a:stretch>
            <a:fillRect/>
          </a:stretch>
        </p:blipFill>
        <p:spPr>
          <a:xfrm>
            <a:off x="1047750" y="2255044"/>
            <a:ext cx="4762500" cy="3305175"/>
          </a:xfrm>
        </p:spPr>
      </p:pic>
      <p:pic>
        <p:nvPicPr>
          <p:cNvPr id="9" name="Segnaposto contenuto 8">
            <a:extLst>
              <a:ext uri="{FF2B5EF4-FFF2-40B4-BE49-F238E27FC236}">
                <a16:creationId xmlns:a16="http://schemas.microsoft.com/office/drawing/2014/main" id="{57CC8D0D-1138-4C7F-88BA-1BF442142EF9}"/>
              </a:ext>
            </a:extLst>
          </p:cNvPr>
          <p:cNvPicPr>
            <a:picLocks noGrp="1" noChangeAspect="1"/>
          </p:cNvPicPr>
          <p:nvPr>
            <p:ph sz="half" idx="2"/>
          </p:nvPr>
        </p:nvPicPr>
        <p:blipFill>
          <a:blip r:embed="rId4"/>
          <a:stretch>
            <a:fillRect/>
          </a:stretch>
        </p:blipFill>
        <p:spPr>
          <a:xfrm>
            <a:off x="6381750" y="2169319"/>
            <a:ext cx="4762500" cy="3476625"/>
          </a:xfrm>
        </p:spPr>
      </p:pic>
      <p:sp>
        <p:nvSpPr>
          <p:cNvPr id="5" name="Segnaposto piè di pagina 4">
            <a:extLst>
              <a:ext uri="{FF2B5EF4-FFF2-40B4-BE49-F238E27FC236}">
                <a16:creationId xmlns:a16="http://schemas.microsoft.com/office/drawing/2014/main" id="{261AB114-6C79-4C0D-A5EF-4B691C346A25}"/>
              </a:ext>
            </a:extLst>
          </p:cNvPr>
          <p:cNvSpPr>
            <a:spLocks noGrp="1"/>
          </p:cNvSpPr>
          <p:nvPr>
            <p:ph type="ftr" sz="quarter" idx="10"/>
          </p:nvPr>
        </p:nvSpPr>
        <p:spPr/>
        <p:txBody>
          <a:bodyPr/>
          <a:lstStyle/>
          <a:p>
            <a:r>
              <a:rPr lang="it-IT"/>
              <a:t>Human Computer Interaction</a:t>
            </a:r>
            <a:endParaRPr lang="it-IT" dirty="0"/>
          </a:p>
        </p:txBody>
      </p:sp>
      <mc:AlternateContent xmlns:mc="http://schemas.openxmlformats.org/markup-compatibility/2006" xmlns:a14="http://schemas.microsoft.com/office/drawing/2010/main">
        <mc:Choice Requires="a14">
          <p:sp>
            <p:nvSpPr>
              <p:cNvPr id="6" name="Rettangolo 5">
                <a:extLst>
                  <a:ext uri="{FF2B5EF4-FFF2-40B4-BE49-F238E27FC236}">
                    <a16:creationId xmlns:a16="http://schemas.microsoft.com/office/drawing/2014/main" id="{9C79CDE8-F557-4FDB-BEF5-E5CF3E504AF9}"/>
                  </a:ext>
                </a:extLst>
              </p:cNvPr>
              <p:cNvSpPr/>
              <p:nvPr/>
            </p:nvSpPr>
            <p:spPr>
              <a:xfrm>
                <a:off x="438314" y="2169319"/>
                <a:ext cx="799771" cy="6280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it-IT" b="0" i="1" smtClean="0">
                              <a:latin typeface="Cambria Math" panose="02040503050406030204" pitchFamily="18" charset="0"/>
                            </a:rPr>
                          </m:ctrlPr>
                        </m:fPr>
                        <m:num>
                          <m:r>
                            <a:rPr lang="it-IT" i="1" smtClean="0">
                              <a:latin typeface="Cambria Math" panose="02040503050406030204" pitchFamily="18" charset="0"/>
                            </a:rPr>
                            <m:t>𝑃𝐹</m:t>
                          </m:r>
                          <m:d>
                            <m:dPr>
                              <m:ctrlPr>
                                <a:rPr lang="it-IT" i="1" smtClean="0">
                                  <a:latin typeface="Cambria Math" panose="02040503050406030204" pitchFamily="18" charset="0"/>
                                </a:rPr>
                              </m:ctrlPr>
                            </m:dPr>
                            <m:e>
                              <m:r>
                                <a:rPr lang="it-IT" i="1" smtClean="0">
                                  <a:latin typeface="Cambria Math" panose="02040503050406030204" pitchFamily="18" charset="0"/>
                                </a:rPr>
                                <m:t>𝑖</m:t>
                              </m:r>
                            </m:e>
                          </m:d>
                        </m:num>
                        <m:den>
                          <m:r>
                            <a:rPr lang="it-IT" b="0" i="1" smtClean="0">
                              <a:latin typeface="Cambria Math" panose="02040503050406030204" pitchFamily="18" charset="0"/>
                            </a:rPr>
                            <m:t>𝑁</m:t>
                          </m:r>
                        </m:den>
                      </m:f>
                    </m:oMath>
                  </m:oMathPara>
                </a14:m>
                <a:endParaRPr lang="en-US" dirty="0"/>
              </a:p>
            </p:txBody>
          </p:sp>
        </mc:Choice>
        <mc:Fallback xmlns="">
          <p:sp>
            <p:nvSpPr>
              <p:cNvPr id="6" name="Rettangolo 5">
                <a:extLst>
                  <a:ext uri="{FF2B5EF4-FFF2-40B4-BE49-F238E27FC236}">
                    <a16:creationId xmlns:a16="http://schemas.microsoft.com/office/drawing/2014/main" id="{9C79CDE8-F557-4FDB-BEF5-E5CF3E504AF9}"/>
                  </a:ext>
                </a:extLst>
              </p:cNvPr>
              <p:cNvSpPr>
                <a:spLocks noRot="1" noChangeAspect="1" noMove="1" noResize="1" noEditPoints="1" noAdjustHandles="1" noChangeArrowheads="1" noChangeShapeType="1" noTextEdit="1"/>
              </p:cNvSpPr>
              <p:nvPr/>
            </p:nvSpPr>
            <p:spPr>
              <a:xfrm>
                <a:off x="438314" y="2169319"/>
                <a:ext cx="799771" cy="62805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ttangolo 7">
                <a:extLst>
                  <a:ext uri="{FF2B5EF4-FFF2-40B4-BE49-F238E27FC236}">
                    <a16:creationId xmlns:a16="http://schemas.microsoft.com/office/drawing/2014/main" id="{3C72DF89-DB49-472C-BD39-B64B8674EEFB}"/>
                  </a:ext>
                </a:extLst>
              </p:cNvPr>
              <p:cNvSpPr/>
              <p:nvPr/>
            </p:nvSpPr>
            <p:spPr>
              <a:xfrm>
                <a:off x="3623586" y="5560219"/>
                <a:ext cx="3154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𝑖</m:t>
                      </m:r>
                    </m:oMath>
                  </m:oMathPara>
                </a14:m>
                <a:endParaRPr lang="en-US" dirty="0"/>
              </a:p>
            </p:txBody>
          </p:sp>
        </mc:Choice>
        <mc:Fallback xmlns="">
          <p:sp>
            <p:nvSpPr>
              <p:cNvPr id="8" name="Rettangolo 7">
                <a:extLst>
                  <a:ext uri="{FF2B5EF4-FFF2-40B4-BE49-F238E27FC236}">
                    <a16:creationId xmlns:a16="http://schemas.microsoft.com/office/drawing/2014/main" id="{3C72DF89-DB49-472C-BD39-B64B8674EEFB}"/>
                  </a:ext>
                </a:extLst>
              </p:cNvPr>
              <p:cNvSpPr>
                <a:spLocks noRot="1" noChangeAspect="1" noMove="1" noResize="1" noEditPoints="1" noAdjustHandles="1" noChangeArrowheads="1" noChangeShapeType="1" noTextEdit="1"/>
              </p:cNvSpPr>
              <p:nvPr/>
            </p:nvSpPr>
            <p:spPr>
              <a:xfrm>
                <a:off x="3623586" y="5560219"/>
                <a:ext cx="31540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ttangolo 9">
                <a:extLst>
                  <a:ext uri="{FF2B5EF4-FFF2-40B4-BE49-F238E27FC236}">
                    <a16:creationId xmlns:a16="http://schemas.microsoft.com/office/drawing/2014/main" id="{8F10DA7E-ED8E-4EAA-A0BC-369A10EEDD32}"/>
                  </a:ext>
                </a:extLst>
              </p:cNvPr>
              <p:cNvSpPr/>
              <p:nvPr/>
            </p:nvSpPr>
            <p:spPr>
              <a:xfrm>
                <a:off x="8875371" y="5632411"/>
                <a:ext cx="31540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rPr>
                        <m:t>𝑖</m:t>
                      </m:r>
                    </m:oMath>
                  </m:oMathPara>
                </a14:m>
                <a:endParaRPr lang="en-US" dirty="0"/>
              </a:p>
            </p:txBody>
          </p:sp>
        </mc:Choice>
        <mc:Fallback xmlns="">
          <p:sp>
            <p:nvSpPr>
              <p:cNvPr id="10" name="Rettangolo 9">
                <a:extLst>
                  <a:ext uri="{FF2B5EF4-FFF2-40B4-BE49-F238E27FC236}">
                    <a16:creationId xmlns:a16="http://schemas.microsoft.com/office/drawing/2014/main" id="{8F10DA7E-ED8E-4EAA-A0BC-369A10EEDD32}"/>
                  </a:ext>
                </a:extLst>
              </p:cNvPr>
              <p:cNvSpPr>
                <a:spLocks noRot="1" noChangeAspect="1" noMove="1" noResize="1" noEditPoints="1" noAdjustHandles="1" noChangeArrowheads="1" noChangeShapeType="1" noTextEdit="1"/>
              </p:cNvSpPr>
              <p:nvPr/>
            </p:nvSpPr>
            <p:spPr>
              <a:xfrm>
                <a:off x="8875371" y="5632411"/>
                <a:ext cx="315407"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ttangolo 10">
                <a:extLst>
                  <a:ext uri="{FF2B5EF4-FFF2-40B4-BE49-F238E27FC236}">
                    <a16:creationId xmlns:a16="http://schemas.microsoft.com/office/drawing/2014/main" id="{36CC399F-CE80-4CF2-80C7-ACC59B8ADEE8}"/>
                  </a:ext>
                </a:extLst>
              </p:cNvPr>
              <p:cNvSpPr/>
              <p:nvPr/>
            </p:nvSpPr>
            <p:spPr>
              <a:xfrm>
                <a:off x="6096000" y="1494687"/>
                <a:ext cx="1088311" cy="669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it-IT" i="1" smtClean="0">
                              <a:latin typeface="Cambria Math" panose="02040503050406030204" pitchFamily="18" charset="0"/>
                            </a:rPr>
                          </m:ctrlPr>
                        </m:fPr>
                        <m:num>
                          <m:r>
                            <a:rPr lang="it-IT" i="1">
                              <a:latin typeface="Cambria Math" panose="02040503050406030204" pitchFamily="18" charset="0"/>
                            </a:rPr>
                            <m:t>𝑃𝐹</m:t>
                          </m:r>
                          <m:r>
                            <a:rPr lang="it-IT" i="1">
                              <a:latin typeface="Cambria Math" panose="02040503050406030204" pitchFamily="18" charset="0"/>
                            </a:rPr>
                            <m:t>(</m:t>
                          </m:r>
                          <m:r>
                            <a:rPr lang="it-IT" i="1">
                              <a:latin typeface="Cambria Math" panose="02040503050406030204" pitchFamily="18" charset="0"/>
                            </a:rPr>
                            <m:t>𝑖</m:t>
                          </m:r>
                          <m:r>
                            <a:rPr lang="it-IT" i="1">
                              <a:latin typeface="Cambria Math" panose="02040503050406030204" pitchFamily="18" charset="0"/>
                            </a:rPr>
                            <m:t>)/</m:t>
                          </m:r>
                          <m:r>
                            <a:rPr lang="it-IT" i="1">
                              <a:latin typeface="Cambria Math" panose="02040503050406030204" pitchFamily="18" charset="0"/>
                            </a:rPr>
                            <m:t>𝑁</m:t>
                          </m:r>
                        </m:num>
                        <m:den>
                          <m:r>
                            <a:rPr lang="it-IT" b="0" i="1" smtClean="0">
                              <a:latin typeface="Cambria Math" panose="02040503050406030204" pitchFamily="18" charset="0"/>
                            </a:rPr>
                            <m:t>𝐶𝑜𝑠𝑡</m:t>
                          </m:r>
                          <m:r>
                            <a:rPr lang="it-IT" b="0" i="1" smtClean="0">
                              <a:latin typeface="Cambria Math" panose="02040503050406030204" pitchFamily="18" charset="0"/>
                            </a:rPr>
                            <m:t>(</m:t>
                          </m:r>
                          <m:r>
                            <a:rPr lang="it-IT" b="0" i="1" smtClean="0">
                              <a:latin typeface="Cambria Math" panose="02040503050406030204" pitchFamily="18" charset="0"/>
                            </a:rPr>
                            <m:t>𝑖</m:t>
                          </m:r>
                          <m:r>
                            <a:rPr lang="it-IT" b="0" i="1" smtClean="0">
                              <a:latin typeface="Cambria Math" panose="02040503050406030204" pitchFamily="18" charset="0"/>
                            </a:rPr>
                            <m:t>)</m:t>
                          </m:r>
                        </m:den>
                      </m:f>
                    </m:oMath>
                  </m:oMathPara>
                </a14:m>
                <a:endParaRPr lang="en-US" dirty="0"/>
              </a:p>
            </p:txBody>
          </p:sp>
        </mc:Choice>
        <mc:Fallback xmlns="">
          <p:sp>
            <p:nvSpPr>
              <p:cNvPr id="11" name="Rettangolo 10">
                <a:extLst>
                  <a:ext uri="{FF2B5EF4-FFF2-40B4-BE49-F238E27FC236}">
                    <a16:creationId xmlns:a16="http://schemas.microsoft.com/office/drawing/2014/main" id="{36CC399F-CE80-4CF2-80C7-ACC59B8ADEE8}"/>
                  </a:ext>
                </a:extLst>
              </p:cNvPr>
              <p:cNvSpPr>
                <a:spLocks noRot="1" noChangeAspect="1" noMove="1" noResize="1" noEditPoints="1" noAdjustHandles="1" noChangeArrowheads="1" noChangeShapeType="1" noTextEdit="1"/>
              </p:cNvSpPr>
              <p:nvPr/>
            </p:nvSpPr>
            <p:spPr>
              <a:xfrm>
                <a:off x="6096000" y="1494687"/>
                <a:ext cx="1088311" cy="669094"/>
              </a:xfrm>
              <a:prstGeom prst="rect">
                <a:avLst/>
              </a:prstGeom>
              <a:blipFill>
                <a:blip r:embed="rId8"/>
                <a:stretch>
                  <a:fillRect/>
                </a:stretch>
              </a:blipFill>
            </p:spPr>
            <p:txBody>
              <a:bodyPr/>
              <a:lstStyle/>
              <a:p>
                <a:r>
                  <a:rPr lang="en-US">
                    <a:noFill/>
                  </a:rPr>
                  <a:t> </a:t>
                </a:r>
              </a:p>
            </p:txBody>
          </p:sp>
        </mc:Fallback>
      </mc:AlternateContent>
      <p:sp>
        <p:nvSpPr>
          <p:cNvPr id="3" name="Freccia in giù 2">
            <a:extLst>
              <a:ext uri="{FF2B5EF4-FFF2-40B4-BE49-F238E27FC236}">
                <a16:creationId xmlns:a16="http://schemas.microsoft.com/office/drawing/2014/main" id="{17B128E9-570A-47A0-9E3A-1D88FADC1365}"/>
              </a:ext>
            </a:extLst>
          </p:cNvPr>
          <p:cNvSpPr/>
          <p:nvPr/>
        </p:nvSpPr>
        <p:spPr>
          <a:xfrm>
            <a:off x="7572836" y="1684270"/>
            <a:ext cx="933490" cy="570774"/>
          </a:xfrm>
          <a:prstGeom prst="downArrow">
            <a:avLst>
              <a:gd name="adj1" fmla="val 69333"/>
              <a:gd name="adj2" fmla="val 50000"/>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3-5</a:t>
            </a:r>
            <a:endParaRPr lang="en-US" dirty="0"/>
          </a:p>
        </p:txBody>
      </p:sp>
      <mc:AlternateContent xmlns:mc="http://schemas.openxmlformats.org/markup-compatibility/2006" xmlns:a14="http://schemas.microsoft.com/office/drawing/2010/main">
        <mc:Choice Requires="a14">
          <p:sp>
            <p:nvSpPr>
              <p:cNvPr id="12" name="Rettangolo 11">
                <a:extLst>
                  <a:ext uri="{FF2B5EF4-FFF2-40B4-BE49-F238E27FC236}">
                    <a16:creationId xmlns:a16="http://schemas.microsoft.com/office/drawing/2014/main" id="{2C0EB5C8-D494-4A21-96A4-71F8417C1A3F}"/>
                  </a:ext>
                </a:extLst>
              </p:cNvPr>
              <p:cNvSpPr/>
              <p:nvPr/>
            </p:nvSpPr>
            <p:spPr>
              <a:xfrm>
                <a:off x="9080477" y="914218"/>
                <a:ext cx="28571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𝐶𝑜𝑠𝑡</m:t>
                      </m:r>
                      <m:d>
                        <m:dPr>
                          <m:ctrlPr>
                            <a:rPr lang="it-IT" i="1">
                              <a:latin typeface="Cambria Math" panose="02040503050406030204" pitchFamily="18" charset="0"/>
                            </a:rPr>
                          </m:ctrlPr>
                        </m:dPr>
                        <m:e>
                          <m:r>
                            <a:rPr lang="it-IT" i="1">
                              <a:latin typeface="Cambria Math" panose="02040503050406030204" pitchFamily="18" charset="0"/>
                            </a:rPr>
                            <m:t>𝑖</m:t>
                          </m:r>
                        </m:e>
                      </m:d>
                      <m:r>
                        <a:rPr lang="it-IT" b="0" i="1" smtClean="0">
                          <a:latin typeface="Cambria Math" panose="02040503050406030204" pitchFamily="18" charset="0"/>
                        </a:rPr>
                        <m:t>=</m:t>
                      </m:r>
                      <m:r>
                        <m:rPr>
                          <m:nor/>
                        </m:rPr>
                        <a:rPr lang="it-IT" b="0" i="0" smtClean="0">
                          <a:latin typeface="Cambria Math" panose="02040503050406030204" pitchFamily="18" charset="0"/>
                        </a:rPr>
                        <m:t>Fixed</m:t>
                      </m:r>
                      <m:r>
                        <a:rPr lang="it-IT" b="0" i="1" smtClean="0">
                          <a:latin typeface="Cambria Math" panose="02040503050406030204" pitchFamily="18" charset="0"/>
                        </a:rPr>
                        <m:t>+</m:t>
                      </m:r>
                      <m:r>
                        <m:rPr>
                          <m:nor/>
                        </m:rPr>
                        <a:rPr lang="it-IT" b="0" i="0" smtClean="0">
                          <a:latin typeface="Cambria Math" panose="02040503050406030204" pitchFamily="18" charset="0"/>
                        </a:rPr>
                        <m:t>Fee</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rPr>
                        <m:t>𝑖</m:t>
                      </m:r>
                    </m:oMath>
                  </m:oMathPara>
                </a14:m>
                <a:endParaRPr lang="en-US" dirty="0"/>
              </a:p>
            </p:txBody>
          </p:sp>
        </mc:Choice>
        <mc:Fallback xmlns="">
          <p:sp>
            <p:nvSpPr>
              <p:cNvPr id="12" name="Rettangolo 11">
                <a:extLst>
                  <a:ext uri="{FF2B5EF4-FFF2-40B4-BE49-F238E27FC236}">
                    <a16:creationId xmlns:a16="http://schemas.microsoft.com/office/drawing/2014/main" id="{2C0EB5C8-D494-4A21-96A4-71F8417C1A3F}"/>
                  </a:ext>
                </a:extLst>
              </p:cNvPr>
              <p:cNvSpPr>
                <a:spLocks noRot="1" noChangeAspect="1" noMove="1" noResize="1" noEditPoints="1" noAdjustHandles="1" noChangeArrowheads="1" noChangeShapeType="1" noTextEdit="1"/>
              </p:cNvSpPr>
              <p:nvPr/>
            </p:nvSpPr>
            <p:spPr>
              <a:xfrm>
                <a:off x="9080477" y="914218"/>
                <a:ext cx="2857128"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81295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746D9152-9D42-4D87-8316-C8ABB6634495}"/>
              </a:ext>
            </a:extLst>
          </p:cNvPr>
          <p:cNvSpPr>
            <a:spLocks noGrp="1"/>
          </p:cNvSpPr>
          <p:nvPr>
            <p:ph idx="1"/>
          </p:nvPr>
        </p:nvSpPr>
        <p:spPr>
          <a:xfrm>
            <a:off x="838200" y="1612900"/>
            <a:ext cx="8522368" cy="4564063"/>
          </a:xfrm>
        </p:spPr>
        <p:txBody>
          <a:bodyPr>
            <a:normAutofit fontScale="92500"/>
          </a:bodyPr>
          <a:lstStyle/>
          <a:p>
            <a:r>
              <a:rPr lang="en-US" dirty="0"/>
              <a:t>We need to allocate the most resources to fix the most serious problems</a:t>
            </a:r>
          </a:p>
          <a:p>
            <a:r>
              <a:rPr lang="en-US" dirty="0"/>
              <a:t>We need to understand if additional usability efforts are required</a:t>
            </a:r>
          </a:p>
          <a:p>
            <a:r>
              <a:rPr lang="en-US" b="1" dirty="0"/>
              <a:t>Severity</a:t>
            </a:r>
            <a:r>
              <a:rPr lang="en-US" dirty="0"/>
              <a:t> is a combination of:</a:t>
            </a:r>
          </a:p>
          <a:p>
            <a:pPr lvl="1"/>
            <a:r>
              <a:rPr lang="en-US" b="1" dirty="0"/>
              <a:t>Frequency</a:t>
            </a:r>
            <a:r>
              <a:rPr lang="en-US" dirty="0"/>
              <a:t> with which the problem occurs: common or rare?</a:t>
            </a:r>
          </a:p>
          <a:p>
            <a:pPr lvl="1"/>
            <a:r>
              <a:rPr lang="en-US" b="1" dirty="0"/>
              <a:t>Impact</a:t>
            </a:r>
            <a:r>
              <a:rPr lang="en-US" dirty="0"/>
              <a:t> of the problem if it occurs: easy to overcome or difficult?</a:t>
            </a:r>
          </a:p>
          <a:p>
            <a:pPr lvl="1"/>
            <a:r>
              <a:rPr lang="en-US" b="1" dirty="0"/>
              <a:t>Persistence</a:t>
            </a:r>
            <a:r>
              <a:rPr lang="en-US" dirty="0"/>
              <a:t>, is it one-time or will it occur many times to users?</a:t>
            </a:r>
          </a:p>
          <a:p>
            <a:r>
              <a:rPr lang="en-US" dirty="0"/>
              <a:t>Define a </a:t>
            </a:r>
            <a:r>
              <a:rPr lang="en-US" i="1" dirty="0"/>
              <a:t>combined severity rating</a:t>
            </a:r>
            <a:endParaRPr lang="en-US" dirty="0"/>
          </a:p>
          <a:p>
            <a:pPr lvl="1"/>
            <a:r>
              <a:rPr lang="en-US" dirty="0"/>
              <a:t>Individually, for each evaluator</a:t>
            </a:r>
          </a:p>
        </p:txBody>
      </p:sp>
      <p:sp>
        <p:nvSpPr>
          <p:cNvPr id="3" name="Titolo 2">
            <a:extLst>
              <a:ext uri="{FF2B5EF4-FFF2-40B4-BE49-F238E27FC236}">
                <a16:creationId xmlns:a16="http://schemas.microsoft.com/office/drawing/2014/main" id="{8725A941-1EA0-46C6-B251-50B96B287CB7}"/>
              </a:ext>
            </a:extLst>
          </p:cNvPr>
          <p:cNvSpPr>
            <a:spLocks noGrp="1"/>
          </p:cNvSpPr>
          <p:nvPr>
            <p:ph type="title"/>
          </p:nvPr>
        </p:nvSpPr>
        <p:spPr/>
        <p:txBody>
          <a:bodyPr/>
          <a:lstStyle/>
          <a:p>
            <a:r>
              <a:rPr lang="en-US"/>
              <a:t>Severity Rating</a:t>
            </a:r>
          </a:p>
        </p:txBody>
      </p:sp>
      <p:sp>
        <p:nvSpPr>
          <p:cNvPr id="4" name="Segnaposto piè di pagina 3">
            <a:extLst>
              <a:ext uri="{FF2B5EF4-FFF2-40B4-BE49-F238E27FC236}">
                <a16:creationId xmlns:a16="http://schemas.microsoft.com/office/drawing/2014/main" id="{DB368B3D-5F78-4A8C-B811-9B75CAAE1BB0}"/>
              </a:ext>
            </a:extLst>
          </p:cNvPr>
          <p:cNvSpPr>
            <a:spLocks noGrp="1"/>
          </p:cNvSpPr>
          <p:nvPr>
            <p:ph type="ftr" sz="quarter" idx="10"/>
          </p:nvPr>
        </p:nvSpPr>
        <p:spPr/>
        <p:txBody>
          <a:bodyPr/>
          <a:lstStyle/>
          <a:p>
            <a:r>
              <a:rPr lang="it-IT"/>
              <a:t>Human Computer Interaction</a:t>
            </a:r>
            <a:endParaRPr lang="it-IT" dirty="0"/>
          </a:p>
        </p:txBody>
      </p:sp>
      <p:pic>
        <p:nvPicPr>
          <p:cNvPr id="5" name="Immagine 4">
            <a:extLst>
              <a:ext uri="{FF2B5EF4-FFF2-40B4-BE49-F238E27FC236}">
                <a16:creationId xmlns:a16="http://schemas.microsoft.com/office/drawing/2014/main" id="{BFCA0ED2-AD43-497E-8E09-B8498D2B52C0}"/>
              </a:ext>
            </a:extLst>
          </p:cNvPr>
          <p:cNvPicPr>
            <a:picLocks noChangeAspect="1"/>
          </p:cNvPicPr>
          <p:nvPr/>
        </p:nvPicPr>
        <p:blipFill rotWithShape="1">
          <a:blip r:embed="rId3"/>
          <a:srcRect l="16878" r="18019"/>
          <a:stretch/>
        </p:blipFill>
        <p:spPr>
          <a:xfrm>
            <a:off x="9257260" y="2203825"/>
            <a:ext cx="2691795" cy="3041275"/>
          </a:xfrm>
          <a:prstGeom prst="rect">
            <a:avLst/>
          </a:prstGeom>
          <a:effectLst>
            <a:outerShdw blurRad="63500" sx="102000" sy="102000" algn="ctr" rotWithShape="0">
              <a:prstClr val="black">
                <a:alpha val="40000"/>
              </a:prstClr>
            </a:outerShdw>
          </a:effectLst>
        </p:spPr>
      </p:pic>
      <p:sp>
        <p:nvSpPr>
          <p:cNvPr id="6" name="Rettangolo 5">
            <a:extLst>
              <a:ext uri="{FF2B5EF4-FFF2-40B4-BE49-F238E27FC236}">
                <a16:creationId xmlns:a16="http://schemas.microsoft.com/office/drawing/2014/main" id="{15C407DA-4BD1-4FC5-A82F-821C614024EF}"/>
              </a:ext>
            </a:extLst>
          </p:cNvPr>
          <p:cNvSpPr/>
          <p:nvPr/>
        </p:nvSpPr>
        <p:spPr>
          <a:xfrm>
            <a:off x="8143661" y="184945"/>
            <a:ext cx="4178968" cy="584775"/>
          </a:xfrm>
          <a:prstGeom prst="rect">
            <a:avLst/>
          </a:prstGeom>
        </p:spPr>
        <p:txBody>
          <a:bodyPr wrap="square">
            <a:spAutoFit/>
          </a:bodyPr>
          <a:lstStyle/>
          <a:p>
            <a:r>
              <a:rPr lang="en-US" sz="1600" dirty="0">
                <a:hlinkClick r:id="rId4"/>
              </a:rPr>
              <a:t>https://www.nngroup.com/articles/how-to-rate-the-severity-of-usability-problems/</a:t>
            </a:r>
            <a:r>
              <a:rPr lang="en-US" sz="1600" dirty="0"/>
              <a:t> </a:t>
            </a:r>
          </a:p>
        </p:txBody>
      </p:sp>
      <p:pic>
        <p:nvPicPr>
          <p:cNvPr id="7" name="Immagine 5">
            <a:extLst>
              <a:ext uri="{FF2B5EF4-FFF2-40B4-BE49-F238E27FC236}">
                <a16:creationId xmlns:a16="http://schemas.microsoft.com/office/drawing/2014/main" id="{6613EE9D-9047-4406-8F3A-7F12D84C63A1}"/>
              </a:ext>
            </a:extLst>
          </p:cNvPr>
          <p:cNvPicPr>
            <a:picLocks noChangeAspect="1"/>
          </p:cNvPicPr>
          <p:nvPr/>
        </p:nvPicPr>
        <p:blipFill>
          <a:blip r:embed="rId5"/>
          <a:stretch>
            <a:fillRect/>
          </a:stretch>
        </p:blipFill>
        <p:spPr>
          <a:xfrm>
            <a:off x="7321503" y="31860"/>
            <a:ext cx="952500" cy="952500"/>
          </a:xfrm>
          <a:prstGeom prst="rect">
            <a:avLst/>
          </a:prstGeom>
        </p:spPr>
      </p:pic>
    </p:spTree>
    <p:extLst>
      <p:ext uri="{BB962C8B-B14F-4D97-AF65-F5344CB8AC3E}">
        <p14:creationId xmlns:p14="http://schemas.microsoft.com/office/powerpoint/2010/main" val="3831857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7">
            <a:extLst>
              <a:ext uri="{FF2B5EF4-FFF2-40B4-BE49-F238E27FC236}">
                <a16:creationId xmlns:a16="http://schemas.microsoft.com/office/drawing/2014/main" id="{42335857-1B21-4A8A-BC92-EBF8DC240625}"/>
              </a:ext>
            </a:extLst>
          </p:cNvPr>
          <p:cNvGraphicFramePr>
            <a:graphicFrameLocks noGrp="1"/>
          </p:cNvGraphicFramePr>
          <p:nvPr>
            <p:ph idx="1"/>
            <p:extLst>
              <p:ext uri="{D42A27DB-BD31-4B8C-83A1-F6EECF244321}">
                <p14:modId xmlns:p14="http://schemas.microsoft.com/office/powerpoint/2010/main" val="3758856835"/>
              </p:ext>
            </p:extLst>
          </p:nvPr>
        </p:nvGraphicFramePr>
        <p:xfrm>
          <a:off x="838200" y="1612900"/>
          <a:ext cx="10242884" cy="1854200"/>
        </p:xfrm>
        <a:graphic>
          <a:graphicData uri="http://schemas.openxmlformats.org/drawingml/2006/table">
            <a:tbl>
              <a:tblPr bandRow="1">
                <a:tableStyleId>{72833802-FEF1-4C79-8D5D-14CF1EAF98D9}</a:tableStyleId>
              </a:tblPr>
              <a:tblGrid>
                <a:gridCol w="573463">
                  <a:extLst>
                    <a:ext uri="{9D8B030D-6E8A-4147-A177-3AD203B41FA5}">
                      <a16:colId xmlns:a16="http://schemas.microsoft.com/office/drawing/2014/main" val="272410782"/>
                    </a:ext>
                  </a:extLst>
                </a:gridCol>
                <a:gridCol w="3521284">
                  <a:extLst>
                    <a:ext uri="{9D8B030D-6E8A-4147-A177-3AD203B41FA5}">
                      <a16:colId xmlns:a16="http://schemas.microsoft.com/office/drawing/2014/main" val="1941614712"/>
                    </a:ext>
                  </a:extLst>
                </a:gridCol>
                <a:gridCol w="6148137">
                  <a:extLst>
                    <a:ext uri="{9D8B030D-6E8A-4147-A177-3AD203B41FA5}">
                      <a16:colId xmlns:a16="http://schemas.microsoft.com/office/drawing/2014/main" val="2210304835"/>
                    </a:ext>
                  </a:extLst>
                </a:gridCol>
              </a:tblGrid>
              <a:tr h="370840">
                <a:tc>
                  <a:txBody>
                    <a:bodyPr/>
                    <a:lstStyle/>
                    <a:p>
                      <a:r>
                        <a:rPr lang="en-US" noProof="0"/>
                        <a:t>0</a:t>
                      </a:r>
                    </a:p>
                  </a:txBody>
                  <a:tcPr/>
                </a:tc>
                <a:tc>
                  <a:txBody>
                    <a:bodyPr/>
                    <a:lstStyle/>
                    <a:p>
                      <a:r>
                        <a:rPr lang="en-US" noProof="0"/>
                        <a:t>No problem</a:t>
                      </a:r>
                    </a:p>
                  </a:txBody>
                  <a:tcPr/>
                </a:tc>
                <a:tc>
                  <a:txBody>
                    <a:bodyPr/>
                    <a:lstStyle/>
                    <a:p>
                      <a:r>
                        <a:rPr lang="en-US" noProof="0"/>
                        <a:t>I don't agree that this is a usability problem at all</a:t>
                      </a:r>
                    </a:p>
                  </a:txBody>
                  <a:tcPr/>
                </a:tc>
                <a:extLst>
                  <a:ext uri="{0D108BD9-81ED-4DB2-BD59-A6C34878D82A}">
                    <a16:rowId xmlns:a16="http://schemas.microsoft.com/office/drawing/2014/main" val="3564784456"/>
                  </a:ext>
                </a:extLst>
              </a:tr>
              <a:tr h="370840">
                <a:tc>
                  <a:txBody>
                    <a:bodyPr/>
                    <a:lstStyle/>
                    <a:p>
                      <a:r>
                        <a:rPr lang="en-US" noProof="0"/>
                        <a:t>1</a:t>
                      </a:r>
                    </a:p>
                  </a:txBody>
                  <a:tcPr/>
                </a:tc>
                <a:tc>
                  <a:txBody>
                    <a:bodyPr/>
                    <a:lstStyle/>
                    <a:p>
                      <a:r>
                        <a:rPr lang="en-US" b="1" noProof="0"/>
                        <a:t>Cosmetic</a:t>
                      </a:r>
                      <a:r>
                        <a:rPr lang="en-US" noProof="0"/>
                        <a:t> problem only</a:t>
                      </a:r>
                    </a:p>
                  </a:txBody>
                  <a:tcPr/>
                </a:tc>
                <a:tc>
                  <a:txBody>
                    <a:bodyPr/>
                    <a:lstStyle/>
                    <a:p>
                      <a:r>
                        <a:rPr lang="en-US" noProof="0"/>
                        <a:t>need not be fixed unless extra time is available on project</a:t>
                      </a:r>
                    </a:p>
                  </a:txBody>
                  <a:tcPr/>
                </a:tc>
                <a:extLst>
                  <a:ext uri="{0D108BD9-81ED-4DB2-BD59-A6C34878D82A}">
                    <a16:rowId xmlns:a16="http://schemas.microsoft.com/office/drawing/2014/main" val="1777570035"/>
                  </a:ext>
                </a:extLst>
              </a:tr>
              <a:tr h="370840">
                <a:tc>
                  <a:txBody>
                    <a:bodyPr/>
                    <a:lstStyle/>
                    <a:p>
                      <a:r>
                        <a:rPr lang="en-US" noProof="0"/>
                        <a:t>2</a:t>
                      </a:r>
                    </a:p>
                  </a:txBody>
                  <a:tcPr/>
                </a:tc>
                <a:tc>
                  <a:txBody>
                    <a:bodyPr/>
                    <a:lstStyle/>
                    <a:p>
                      <a:r>
                        <a:rPr lang="en-US" b="1" noProof="0"/>
                        <a:t>Minor</a:t>
                      </a:r>
                      <a:r>
                        <a:rPr lang="en-US" noProof="0"/>
                        <a:t> usability problem</a:t>
                      </a:r>
                    </a:p>
                  </a:txBody>
                  <a:tcPr/>
                </a:tc>
                <a:tc>
                  <a:txBody>
                    <a:bodyPr/>
                    <a:lstStyle/>
                    <a:p>
                      <a:r>
                        <a:rPr lang="en-US" noProof="0"/>
                        <a:t>fixing this should be given low priority</a:t>
                      </a:r>
                    </a:p>
                  </a:txBody>
                  <a:tcPr/>
                </a:tc>
                <a:extLst>
                  <a:ext uri="{0D108BD9-81ED-4DB2-BD59-A6C34878D82A}">
                    <a16:rowId xmlns:a16="http://schemas.microsoft.com/office/drawing/2014/main" val="1690686904"/>
                  </a:ext>
                </a:extLst>
              </a:tr>
              <a:tr h="370840">
                <a:tc>
                  <a:txBody>
                    <a:bodyPr/>
                    <a:lstStyle/>
                    <a:p>
                      <a:r>
                        <a:rPr lang="en-US" noProof="0"/>
                        <a:t>3</a:t>
                      </a:r>
                    </a:p>
                  </a:txBody>
                  <a:tcPr/>
                </a:tc>
                <a:tc>
                  <a:txBody>
                    <a:bodyPr/>
                    <a:lstStyle/>
                    <a:p>
                      <a:r>
                        <a:rPr lang="en-US" b="1" noProof="0"/>
                        <a:t>Major</a:t>
                      </a:r>
                      <a:r>
                        <a:rPr lang="en-US" noProof="0"/>
                        <a:t> usability problem</a:t>
                      </a:r>
                    </a:p>
                  </a:txBody>
                  <a:tcPr/>
                </a:tc>
                <a:tc>
                  <a:txBody>
                    <a:bodyPr/>
                    <a:lstStyle/>
                    <a:p>
                      <a:r>
                        <a:rPr lang="en-US" noProof="0"/>
                        <a:t>important to fix, so should be given high priority</a:t>
                      </a:r>
                    </a:p>
                  </a:txBody>
                  <a:tcPr/>
                </a:tc>
                <a:extLst>
                  <a:ext uri="{0D108BD9-81ED-4DB2-BD59-A6C34878D82A}">
                    <a16:rowId xmlns:a16="http://schemas.microsoft.com/office/drawing/2014/main" val="2902443896"/>
                  </a:ext>
                </a:extLst>
              </a:tr>
              <a:tr h="370840">
                <a:tc>
                  <a:txBody>
                    <a:bodyPr/>
                    <a:lstStyle/>
                    <a:p>
                      <a:r>
                        <a:rPr lang="en-US" noProof="0"/>
                        <a:t>4</a:t>
                      </a:r>
                    </a:p>
                  </a:txBody>
                  <a:tcPr/>
                </a:tc>
                <a:tc>
                  <a:txBody>
                    <a:bodyPr/>
                    <a:lstStyle/>
                    <a:p>
                      <a:r>
                        <a:rPr lang="en-US" noProof="0"/>
                        <a:t>Usability </a:t>
                      </a:r>
                      <a:r>
                        <a:rPr lang="en-US" b="1" noProof="0"/>
                        <a:t>catastrophe</a:t>
                      </a:r>
                    </a:p>
                  </a:txBody>
                  <a:tcPr/>
                </a:tc>
                <a:tc>
                  <a:txBody>
                    <a:bodyPr/>
                    <a:lstStyle/>
                    <a:p>
                      <a:r>
                        <a:rPr lang="en-US" noProof="0" dirty="0"/>
                        <a:t>imperative to fix this before product can be released</a:t>
                      </a:r>
                    </a:p>
                  </a:txBody>
                  <a:tcPr/>
                </a:tc>
                <a:extLst>
                  <a:ext uri="{0D108BD9-81ED-4DB2-BD59-A6C34878D82A}">
                    <a16:rowId xmlns:a16="http://schemas.microsoft.com/office/drawing/2014/main" val="1668515853"/>
                  </a:ext>
                </a:extLst>
              </a:tr>
            </a:tbl>
          </a:graphicData>
        </a:graphic>
      </p:graphicFrame>
      <p:sp>
        <p:nvSpPr>
          <p:cNvPr id="3" name="Titolo 2">
            <a:extLst>
              <a:ext uri="{FF2B5EF4-FFF2-40B4-BE49-F238E27FC236}">
                <a16:creationId xmlns:a16="http://schemas.microsoft.com/office/drawing/2014/main" id="{3FCA38EC-721A-41DE-ADCA-63805E5CC622}"/>
              </a:ext>
            </a:extLst>
          </p:cNvPr>
          <p:cNvSpPr>
            <a:spLocks noGrp="1"/>
          </p:cNvSpPr>
          <p:nvPr>
            <p:ph type="title"/>
          </p:nvPr>
        </p:nvSpPr>
        <p:spPr/>
        <p:txBody>
          <a:bodyPr/>
          <a:lstStyle/>
          <a:p>
            <a:r>
              <a:rPr lang="en-US" dirty="0"/>
              <a:t>Severity Ratings scale</a:t>
            </a:r>
          </a:p>
        </p:txBody>
      </p:sp>
      <p:sp>
        <p:nvSpPr>
          <p:cNvPr id="4" name="Segnaposto piè di pagina 3">
            <a:extLst>
              <a:ext uri="{FF2B5EF4-FFF2-40B4-BE49-F238E27FC236}">
                <a16:creationId xmlns:a16="http://schemas.microsoft.com/office/drawing/2014/main" id="{45F12DDE-211F-4679-A2CF-CF3EB2D5D334}"/>
              </a:ext>
            </a:extLst>
          </p:cNvPr>
          <p:cNvSpPr>
            <a:spLocks noGrp="1"/>
          </p:cNvSpPr>
          <p:nvPr>
            <p:ph type="ftr" sz="quarter" idx="10"/>
          </p:nvPr>
        </p:nvSpPr>
        <p:spPr/>
        <p:txBody>
          <a:bodyPr/>
          <a:lstStyle/>
          <a:p>
            <a:r>
              <a:rPr lang="it-IT"/>
              <a:t>Human Computer Interaction</a:t>
            </a:r>
            <a:endParaRPr lang="it-IT" dirty="0"/>
          </a:p>
        </p:txBody>
      </p:sp>
      <p:graphicFrame>
        <p:nvGraphicFramePr>
          <p:cNvPr id="9" name="Diagramma 8">
            <a:extLst>
              <a:ext uri="{FF2B5EF4-FFF2-40B4-BE49-F238E27FC236}">
                <a16:creationId xmlns:a16="http://schemas.microsoft.com/office/drawing/2014/main" id="{95437BD4-A12B-4B56-8FF1-99DED86393A1}"/>
              </a:ext>
            </a:extLst>
          </p:cNvPr>
          <p:cNvGraphicFramePr/>
          <p:nvPr>
            <p:extLst>
              <p:ext uri="{D42A27DB-BD31-4B8C-83A1-F6EECF244321}">
                <p14:modId xmlns:p14="http://schemas.microsoft.com/office/powerpoint/2010/main" val="1547181682"/>
              </p:ext>
            </p:extLst>
          </p:nvPr>
        </p:nvGraphicFramePr>
        <p:xfrm>
          <a:off x="838200" y="3926808"/>
          <a:ext cx="2364202" cy="1576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5360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6F029AA7-38BE-41FC-AD41-8D9826AA517A}"/>
              </a:ext>
            </a:extLst>
          </p:cNvPr>
          <p:cNvSpPr>
            <a:spLocks noGrp="1"/>
          </p:cNvSpPr>
          <p:nvPr>
            <p:ph idx="1"/>
          </p:nvPr>
        </p:nvSpPr>
        <p:spPr/>
        <p:txBody>
          <a:bodyPr/>
          <a:lstStyle/>
          <a:p>
            <a:r>
              <a:rPr lang="en-US" dirty="0"/>
              <a:t>Severity ratings from </a:t>
            </a:r>
            <a:r>
              <a:rPr lang="en-US" i="1" dirty="0"/>
              <a:t>one</a:t>
            </a:r>
            <a:r>
              <a:rPr lang="en-US" dirty="0"/>
              <a:t> evaluator have been found </a:t>
            </a:r>
            <a:r>
              <a:rPr lang="en-US" i="1" dirty="0"/>
              <a:t>unreliable</a:t>
            </a:r>
            <a:r>
              <a:rPr lang="en-US" dirty="0"/>
              <a:t>, they should not be used</a:t>
            </a:r>
          </a:p>
          <a:p>
            <a:r>
              <a:rPr lang="en-US" dirty="0"/>
              <a:t>After all evaluators completed their rankings</a:t>
            </a:r>
          </a:p>
          <a:p>
            <a:pPr lvl="1"/>
            <a:r>
              <a:rPr lang="en-US" dirty="0"/>
              <a:t>Either let them discuss, and agree on a consensus ranking</a:t>
            </a:r>
          </a:p>
          <a:p>
            <a:pPr lvl="1"/>
            <a:r>
              <a:rPr lang="en-US" dirty="0"/>
              <a:t>Or just compute the average of the 3-5 ratings</a:t>
            </a:r>
          </a:p>
        </p:txBody>
      </p:sp>
      <p:sp>
        <p:nvSpPr>
          <p:cNvPr id="3" name="Titolo 2">
            <a:extLst>
              <a:ext uri="{FF2B5EF4-FFF2-40B4-BE49-F238E27FC236}">
                <a16:creationId xmlns:a16="http://schemas.microsoft.com/office/drawing/2014/main" id="{9787C049-C54A-4924-BFEC-4C7C6F19C1B0}"/>
              </a:ext>
            </a:extLst>
          </p:cNvPr>
          <p:cNvSpPr>
            <a:spLocks noGrp="1"/>
          </p:cNvSpPr>
          <p:nvPr>
            <p:ph type="title"/>
          </p:nvPr>
        </p:nvSpPr>
        <p:spPr/>
        <p:txBody>
          <a:bodyPr/>
          <a:lstStyle/>
          <a:p>
            <a:r>
              <a:rPr lang="en-US" dirty="0"/>
              <a:t>Combined Severity Ratings</a:t>
            </a:r>
          </a:p>
        </p:txBody>
      </p:sp>
      <p:sp>
        <p:nvSpPr>
          <p:cNvPr id="4" name="Segnaposto piè di pagina 3">
            <a:extLst>
              <a:ext uri="{FF2B5EF4-FFF2-40B4-BE49-F238E27FC236}">
                <a16:creationId xmlns:a16="http://schemas.microsoft.com/office/drawing/2014/main" id="{5EFE831C-6887-4CDE-9C6A-05DA553049F3}"/>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692301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Segnaposto contenuto 4">
            <a:extLst>
              <a:ext uri="{FF2B5EF4-FFF2-40B4-BE49-F238E27FC236}">
                <a16:creationId xmlns:a16="http://schemas.microsoft.com/office/drawing/2014/main" id="{AEB695E5-DBF7-403F-B408-045C26C0D914}"/>
              </a:ext>
            </a:extLst>
          </p:cNvPr>
          <p:cNvGraphicFramePr>
            <a:graphicFrameLocks noGrp="1"/>
          </p:cNvGraphicFramePr>
          <p:nvPr>
            <p:ph idx="1"/>
            <p:extLst>
              <p:ext uri="{D42A27DB-BD31-4B8C-83A1-F6EECF244321}">
                <p14:modId xmlns:p14="http://schemas.microsoft.com/office/powerpoint/2010/main" val="3954883556"/>
              </p:ext>
            </p:extLst>
          </p:nvPr>
        </p:nvGraphicFramePr>
        <p:xfrm>
          <a:off x="838200" y="1612900"/>
          <a:ext cx="10515600" cy="45640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olo 2">
            <a:extLst>
              <a:ext uri="{FF2B5EF4-FFF2-40B4-BE49-F238E27FC236}">
                <a16:creationId xmlns:a16="http://schemas.microsoft.com/office/drawing/2014/main" id="{B7EE46F0-236E-4A04-9F62-FAF8FA8934DE}"/>
              </a:ext>
            </a:extLst>
          </p:cNvPr>
          <p:cNvSpPr>
            <a:spLocks noGrp="1"/>
          </p:cNvSpPr>
          <p:nvPr>
            <p:ph type="title"/>
          </p:nvPr>
        </p:nvSpPr>
        <p:spPr/>
        <p:txBody>
          <a:bodyPr/>
          <a:lstStyle/>
          <a:p>
            <a:r>
              <a:rPr lang="en-US" dirty="0"/>
              <a:t>Goals</a:t>
            </a:r>
          </a:p>
        </p:txBody>
      </p:sp>
      <p:sp>
        <p:nvSpPr>
          <p:cNvPr id="4" name="Segnaposto piè di pagina 3">
            <a:extLst>
              <a:ext uri="{FF2B5EF4-FFF2-40B4-BE49-F238E27FC236}">
                <a16:creationId xmlns:a16="http://schemas.microsoft.com/office/drawing/2014/main" id="{B9CE828F-726A-47E5-9323-867600C3A0A7}"/>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2718638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5808C0B0-1614-4556-A140-4412EC96A287}"/>
              </a:ext>
            </a:extLst>
          </p:cNvPr>
          <p:cNvSpPr>
            <a:spLocks noGrp="1"/>
          </p:cNvSpPr>
          <p:nvPr>
            <p:ph idx="1"/>
          </p:nvPr>
        </p:nvSpPr>
        <p:spPr/>
        <p:txBody>
          <a:bodyPr/>
          <a:lstStyle/>
          <a:p>
            <a:r>
              <a:rPr lang="en-US" dirty="0"/>
              <a:t>Meeting of all evaluators, with observers, and members of the </a:t>
            </a:r>
            <a:r>
              <a:rPr lang="en-US" i="1" dirty="0"/>
              <a:t>development</a:t>
            </a:r>
            <a:r>
              <a:rPr lang="en-US" dirty="0"/>
              <a:t> team</a:t>
            </a:r>
          </a:p>
          <a:p>
            <a:r>
              <a:rPr lang="en-US" dirty="0"/>
              <a:t>Line-by-line analysis of the problems identified</a:t>
            </a:r>
          </a:p>
          <a:p>
            <a:pPr lvl="1"/>
            <a:r>
              <a:rPr lang="en-US" dirty="0"/>
              <a:t>Discussion: how can we fix it?</a:t>
            </a:r>
          </a:p>
          <a:p>
            <a:pPr lvl="1"/>
            <a:r>
              <a:rPr lang="en-US" dirty="0"/>
              <a:t>Discussion: how much will it cost to fix it?</a:t>
            </a:r>
          </a:p>
          <a:p>
            <a:r>
              <a:rPr lang="en-US" dirty="0"/>
              <a:t>Can also be used to brainstorm general design ideas</a:t>
            </a:r>
          </a:p>
        </p:txBody>
      </p:sp>
      <p:sp>
        <p:nvSpPr>
          <p:cNvPr id="3" name="Titolo 2">
            <a:extLst>
              <a:ext uri="{FF2B5EF4-FFF2-40B4-BE49-F238E27FC236}">
                <a16:creationId xmlns:a16="http://schemas.microsoft.com/office/drawing/2014/main" id="{116927AD-85BA-41EC-B850-C7FF3A6E47E1}"/>
              </a:ext>
            </a:extLst>
          </p:cNvPr>
          <p:cNvSpPr>
            <a:spLocks noGrp="1"/>
          </p:cNvSpPr>
          <p:nvPr>
            <p:ph type="title"/>
          </p:nvPr>
        </p:nvSpPr>
        <p:spPr/>
        <p:txBody>
          <a:bodyPr/>
          <a:lstStyle/>
          <a:p>
            <a:r>
              <a:rPr lang="it-IT" dirty="0"/>
              <a:t>Debriefing</a:t>
            </a:r>
            <a:endParaRPr lang="en-US" dirty="0"/>
          </a:p>
        </p:txBody>
      </p:sp>
      <p:sp>
        <p:nvSpPr>
          <p:cNvPr id="4" name="Segnaposto piè di pagina 3">
            <a:extLst>
              <a:ext uri="{FF2B5EF4-FFF2-40B4-BE49-F238E27FC236}">
                <a16:creationId xmlns:a16="http://schemas.microsoft.com/office/drawing/2014/main" id="{75CDBCBA-A7FA-4263-A284-04C6F6EE11BE}"/>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3968516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B8FF84-B6BD-4D8D-B5B2-12B529849092}"/>
              </a:ext>
            </a:extLst>
          </p:cNvPr>
          <p:cNvSpPr>
            <a:spLocks noGrp="1"/>
          </p:cNvSpPr>
          <p:nvPr>
            <p:ph type="title"/>
          </p:nvPr>
        </p:nvSpPr>
        <p:spPr/>
        <p:txBody>
          <a:bodyPr/>
          <a:lstStyle/>
          <a:p>
            <a:r>
              <a:rPr lang="en-US" dirty="0"/>
              <a:t>Heuristic Evaluation vs. User Testing</a:t>
            </a:r>
          </a:p>
        </p:txBody>
      </p:sp>
      <p:sp>
        <p:nvSpPr>
          <p:cNvPr id="6" name="Content Placeholder 5">
            <a:extLst>
              <a:ext uri="{FF2B5EF4-FFF2-40B4-BE49-F238E27FC236}">
                <a16:creationId xmlns:a16="http://schemas.microsoft.com/office/drawing/2014/main" id="{EF12ABC6-FD8E-4705-B1A1-699EC9431565}"/>
              </a:ext>
            </a:extLst>
          </p:cNvPr>
          <p:cNvSpPr>
            <a:spLocks noGrp="1"/>
          </p:cNvSpPr>
          <p:nvPr>
            <p:ph sz="half" idx="1"/>
          </p:nvPr>
        </p:nvSpPr>
        <p:spPr/>
        <p:txBody>
          <a:bodyPr/>
          <a:lstStyle/>
          <a:p>
            <a:r>
              <a:rPr lang="en-US" dirty="0"/>
              <a:t>Faster (1-2h per evaluator)</a:t>
            </a:r>
          </a:p>
          <a:p>
            <a:r>
              <a:rPr lang="en-US" dirty="0"/>
              <a:t>Results are pre-interpreted (thanks to the evaluators)</a:t>
            </a:r>
          </a:p>
          <a:p>
            <a:r>
              <a:rPr lang="en-US" dirty="0"/>
              <a:t>Could generate </a:t>
            </a:r>
            <a:r>
              <a:rPr lang="en-US" i="1" dirty="0"/>
              <a:t>false positives</a:t>
            </a:r>
            <a:endParaRPr lang="en-US" dirty="0"/>
          </a:p>
          <a:p>
            <a:r>
              <a:rPr lang="en-US" dirty="0"/>
              <a:t>Might </a:t>
            </a:r>
            <a:r>
              <a:rPr lang="en-US" i="1" dirty="0"/>
              <a:t>miss</a:t>
            </a:r>
            <a:r>
              <a:rPr lang="en-US" dirty="0"/>
              <a:t> some problems</a:t>
            </a:r>
          </a:p>
        </p:txBody>
      </p:sp>
      <p:sp>
        <p:nvSpPr>
          <p:cNvPr id="2" name="Segnaposto contenuto 1">
            <a:extLst>
              <a:ext uri="{FF2B5EF4-FFF2-40B4-BE49-F238E27FC236}">
                <a16:creationId xmlns:a16="http://schemas.microsoft.com/office/drawing/2014/main" id="{EDBE3059-567B-4104-B184-B7320B2B15A9}"/>
              </a:ext>
            </a:extLst>
          </p:cNvPr>
          <p:cNvSpPr>
            <a:spLocks noGrp="1"/>
          </p:cNvSpPr>
          <p:nvPr>
            <p:ph sz="half" idx="2"/>
          </p:nvPr>
        </p:nvSpPr>
        <p:spPr/>
        <p:txBody>
          <a:bodyPr/>
          <a:lstStyle/>
          <a:p>
            <a:r>
              <a:rPr lang="en-US" dirty="0"/>
              <a:t>Need to develop software, and prepare the set-up</a:t>
            </a:r>
          </a:p>
          <a:p>
            <a:r>
              <a:rPr lang="en-US" dirty="0"/>
              <a:t>More accurate (by definition!)</a:t>
            </a:r>
          </a:p>
          <a:p>
            <a:pPr lvl="1"/>
            <a:r>
              <a:rPr lang="en-US" dirty="0"/>
              <a:t>Actual users and tasks</a:t>
            </a:r>
          </a:p>
          <a:p>
            <a:pPr lvl="1"/>
            <a:endParaRPr lang="en-US" dirty="0"/>
          </a:p>
          <a:p>
            <a:r>
              <a:rPr lang="en-US" i="1" dirty="0"/>
              <a:t>… more on this later in the course!</a:t>
            </a:r>
          </a:p>
        </p:txBody>
      </p:sp>
      <p:sp>
        <p:nvSpPr>
          <p:cNvPr id="3" name="Segnaposto testo 2">
            <a:extLst>
              <a:ext uri="{FF2B5EF4-FFF2-40B4-BE49-F238E27FC236}">
                <a16:creationId xmlns:a16="http://schemas.microsoft.com/office/drawing/2014/main" id="{CCDDFB0B-F0DC-454D-B395-9442DFABC039}"/>
              </a:ext>
            </a:extLst>
          </p:cNvPr>
          <p:cNvSpPr>
            <a:spLocks noGrp="1"/>
          </p:cNvSpPr>
          <p:nvPr>
            <p:ph type="body" sz="quarter" idx="10"/>
          </p:nvPr>
        </p:nvSpPr>
        <p:spPr/>
        <p:txBody>
          <a:bodyPr/>
          <a:lstStyle/>
          <a:p>
            <a:r>
              <a:rPr lang="en-US" dirty="0"/>
              <a:t>Heuristic Evaluation</a:t>
            </a:r>
          </a:p>
        </p:txBody>
      </p:sp>
      <p:sp>
        <p:nvSpPr>
          <p:cNvPr id="7" name="Segnaposto testo 6">
            <a:extLst>
              <a:ext uri="{FF2B5EF4-FFF2-40B4-BE49-F238E27FC236}">
                <a16:creationId xmlns:a16="http://schemas.microsoft.com/office/drawing/2014/main" id="{24F845C4-FC99-41F7-9579-8E88FB3637D3}"/>
              </a:ext>
            </a:extLst>
          </p:cNvPr>
          <p:cNvSpPr>
            <a:spLocks noGrp="1"/>
          </p:cNvSpPr>
          <p:nvPr>
            <p:ph type="body" sz="quarter" idx="11"/>
          </p:nvPr>
        </p:nvSpPr>
        <p:spPr/>
        <p:txBody>
          <a:bodyPr/>
          <a:lstStyle/>
          <a:p>
            <a:r>
              <a:rPr lang="it-IT" dirty="0"/>
              <a:t>User Testing</a:t>
            </a:r>
            <a:endParaRPr lang="en-US" dirty="0"/>
          </a:p>
        </p:txBody>
      </p:sp>
      <p:sp>
        <p:nvSpPr>
          <p:cNvPr id="4" name="Footer Placeholder 3">
            <a:extLst>
              <a:ext uri="{FF2B5EF4-FFF2-40B4-BE49-F238E27FC236}">
                <a16:creationId xmlns:a16="http://schemas.microsoft.com/office/drawing/2014/main" id="{278E78F7-7001-4442-907A-05C775EA9A42}"/>
              </a:ext>
            </a:extLst>
          </p:cNvPr>
          <p:cNvSpPr>
            <a:spLocks noGrp="1"/>
          </p:cNvSpPr>
          <p:nvPr>
            <p:ph type="ftr" sz="quarter" idx="12"/>
          </p:nvPr>
        </p:nvSpPr>
        <p:spPr/>
        <p:txBody>
          <a:bodyPr/>
          <a:lstStyle/>
          <a:p>
            <a:r>
              <a:rPr lang="it-IT"/>
              <a:t>Human Computer Interaction</a:t>
            </a:r>
            <a:endParaRPr lang="it-IT" dirty="0"/>
          </a:p>
        </p:txBody>
      </p:sp>
    </p:spTree>
    <p:extLst>
      <p:ext uri="{BB962C8B-B14F-4D97-AF65-F5344CB8AC3E}">
        <p14:creationId xmlns:p14="http://schemas.microsoft.com/office/powerpoint/2010/main" val="2290323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B8FF84-B6BD-4D8D-B5B2-12B529849092}"/>
              </a:ext>
            </a:extLst>
          </p:cNvPr>
          <p:cNvSpPr>
            <a:spLocks noGrp="1"/>
          </p:cNvSpPr>
          <p:nvPr>
            <p:ph type="title"/>
          </p:nvPr>
        </p:nvSpPr>
        <p:spPr/>
        <p:txBody>
          <a:bodyPr/>
          <a:lstStyle/>
          <a:p>
            <a:r>
              <a:rPr lang="en-US" dirty="0"/>
              <a:t>Heuristic Evaluation vs. User Testing</a:t>
            </a:r>
          </a:p>
        </p:txBody>
      </p:sp>
      <p:sp>
        <p:nvSpPr>
          <p:cNvPr id="6" name="Content Placeholder 5">
            <a:extLst>
              <a:ext uri="{FF2B5EF4-FFF2-40B4-BE49-F238E27FC236}">
                <a16:creationId xmlns:a16="http://schemas.microsoft.com/office/drawing/2014/main" id="{EF12ABC6-FD8E-4705-B1A1-699EC9431565}"/>
              </a:ext>
            </a:extLst>
          </p:cNvPr>
          <p:cNvSpPr>
            <a:spLocks noGrp="1"/>
          </p:cNvSpPr>
          <p:nvPr>
            <p:ph sz="half" idx="1"/>
          </p:nvPr>
        </p:nvSpPr>
        <p:spPr/>
        <p:txBody>
          <a:bodyPr/>
          <a:lstStyle/>
          <a:p>
            <a:r>
              <a:rPr lang="en-US" dirty="0"/>
              <a:t>Faster (1-2h per evaluator)</a:t>
            </a:r>
          </a:p>
          <a:p>
            <a:r>
              <a:rPr lang="en-US" dirty="0"/>
              <a:t>Results are pre-interpreted (thanks to the evaluators)</a:t>
            </a:r>
          </a:p>
          <a:p>
            <a:r>
              <a:rPr lang="en-US" dirty="0"/>
              <a:t>Could generate </a:t>
            </a:r>
            <a:r>
              <a:rPr lang="en-US" i="1" dirty="0"/>
              <a:t>false positives</a:t>
            </a:r>
            <a:endParaRPr lang="en-US" dirty="0"/>
          </a:p>
          <a:p>
            <a:r>
              <a:rPr lang="en-US" dirty="0"/>
              <a:t>Might </a:t>
            </a:r>
            <a:r>
              <a:rPr lang="en-US" i="1" dirty="0"/>
              <a:t>miss</a:t>
            </a:r>
            <a:r>
              <a:rPr lang="en-US" dirty="0"/>
              <a:t> some problems</a:t>
            </a:r>
          </a:p>
        </p:txBody>
      </p:sp>
      <p:sp>
        <p:nvSpPr>
          <p:cNvPr id="2" name="Segnaposto contenuto 1">
            <a:extLst>
              <a:ext uri="{FF2B5EF4-FFF2-40B4-BE49-F238E27FC236}">
                <a16:creationId xmlns:a16="http://schemas.microsoft.com/office/drawing/2014/main" id="{EDBE3059-567B-4104-B184-B7320B2B15A9}"/>
              </a:ext>
            </a:extLst>
          </p:cNvPr>
          <p:cNvSpPr>
            <a:spLocks noGrp="1"/>
          </p:cNvSpPr>
          <p:nvPr>
            <p:ph sz="half" idx="2"/>
          </p:nvPr>
        </p:nvSpPr>
        <p:spPr/>
        <p:txBody>
          <a:bodyPr/>
          <a:lstStyle/>
          <a:p>
            <a:r>
              <a:rPr lang="en-US" dirty="0"/>
              <a:t>Need to develop software, and prepare the set-up</a:t>
            </a:r>
          </a:p>
          <a:p>
            <a:r>
              <a:rPr lang="en-US" dirty="0"/>
              <a:t>More accurate (by definition!)</a:t>
            </a:r>
          </a:p>
          <a:p>
            <a:pPr lvl="1"/>
            <a:r>
              <a:rPr lang="en-US" dirty="0"/>
              <a:t>Actual users and tasks</a:t>
            </a:r>
          </a:p>
          <a:p>
            <a:pPr lvl="1"/>
            <a:endParaRPr lang="en-US" dirty="0"/>
          </a:p>
          <a:p>
            <a:r>
              <a:rPr lang="en-US" i="1" dirty="0"/>
              <a:t>… more on this later in the course!</a:t>
            </a:r>
          </a:p>
        </p:txBody>
      </p:sp>
      <p:sp>
        <p:nvSpPr>
          <p:cNvPr id="3" name="Segnaposto testo 2">
            <a:extLst>
              <a:ext uri="{FF2B5EF4-FFF2-40B4-BE49-F238E27FC236}">
                <a16:creationId xmlns:a16="http://schemas.microsoft.com/office/drawing/2014/main" id="{CCDDFB0B-F0DC-454D-B395-9442DFABC039}"/>
              </a:ext>
            </a:extLst>
          </p:cNvPr>
          <p:cNvSpPr>
            <a:spLocks noGrp="1"/>
          </p:cNvSpPr>
          <p:nvPr>
            <p:ph type="body" sz="quarter" idx="10"/>
          </p:nvPr>
        </p:nvSpPr>
        <p:spPr/>
        <p:txBody>
          <a:bodyPr/>
          <a:lstStyle/>
          <a:p>
            <a:r>
              <a:rPr lang="en-US" dirty="0"/>
              <a:t>Heuristic Evaluation</a:t>
            </a:r>
          </a:p>
        </p:txBody>
      </p:sp>
      <p:sp>
        <p:nvSpPr>
          <p:cNvPr id="7" name="Segnaposto testo 6">
            <a:extLst>
              <a:ext uri="{FF2B5EF4-FFF2-40B4-BE49-F238E27FC236}">
                <a16:creationId xmlns:a16="http://schemas.microsoft.com/office/drawing/2014/main" id="{24F845C4-FC99-41F7-9579-8E88FB3637D3}"/>
              </a:ext>
            </a:extLst>
          </p:cNvPr>
          <p:cNvSpPr>
            <a:spLocks noGrp="1"/>
          </p:cNvSpPr>
          <p:nvPr>
            <p:ph type="body" sz="quarter" idx="11"/>
          </p:nvPr>
        </p:nvSpPr>
        <p:spPr/>
        <p:txBody>
          <a:bodyPr/>
          <a:lstStyle/>
          <a:p>
            <a:r>
              <a:rPr lang="it-IT" dirty="0"/>
              <a:t>User Testing</a:t>
            </a:r>
            <a:endParaRPr lang="en-US" dirty="0"/>
          </a:p>
        </p:txBody>
      </p:sp>
      <p:sp>
        <p:nvSpPr>
          <p:cNvPr id="4" name="Footer Placeholder 3">
            <a:extLst>
              <a:ext uri="{FF2B5EF4-FFF2-40B4-BE49-F238E27FC236}">
                <a16:creationId xmlns:a16="http://schemas.microsoft.com/office/drawing/2014/main" id="{278E78F7-7001-4442-907A-05C775EA9A42}"/>
              </a:ext>
            </a:extLst>
          </p:cNvPr>
          <p:cNvSpPr>
            <a:spLocks noGrp="1"/>
          </p:cNvSpPr>
          <p:nvPr>
            <p:ph type="ftr" sz="quarter" idx="12"/>
          </p:nvPr>
        </p:nvSpPr>
        <p:spPr/>
        <p:txBody>
          <a:bodyPr/>
          <a:lstStyle/>
          <a:p>
            <a:r>
              <a:rPr lang="it-IT"/>
              <a:t>Human Computer Interaction</a:t>
            </a:r>
            <a:endParaRPr lang="it-IT" dirty="0"/>
          </a:p>
        </p:txBody>
      </p:sp>
      <p:sp>
        <p:nvSpPr>
          <p:cNvPr id="8" name="CasellaDiTesto 8">
            <a:extLst>
              <a:ext uri="{FF2B5EF4-FFF2-40B4-BE49-F238E27FC236}">
                <a16:creationId xmlns:a16="http://schemas.microsoft.com/office/drawing/2014/main" id="{C5E19B87-0D9A-8B4A-B46D-DCC491AEE54E}"/>
              </a:ext>
            </a:extLst>
          </p:cNvPr>
          <p:cNvSpPr txBox="1"/>
          <p:nvPr/>
        </p:nvSpPr>
        <p:spPr>
          <a:xfrm>
            <a:off x="3189171" y="4138090"/>
            <a:ext cx="5153984" cy="1639406"/>
          </a:xfrm>
          <a:prstGeom prst="rect">
            <a:avLst/>
          </a:prstGeom>
        </p:spPr>
        <p:style>
          <a:lnRef idx="1">
            <a:schemeClr val="accent2"/>
          </a:lnRef>
          <a:fillRef idx="2">
            <a:schemeClr val="accent2"/>
          </a:fillRef>
          <a:effectRef idx="1">
            <a:schemeClr val="accent2"/>
          </a:effectRef>
          <a:fontRef idx="minor">
            <a:schemeClr val="dk1"/>
          </a:fontRef>
        </p:style>
        <p:txBody>
          <a:bodyPr vert="horz" lIns="91440" tIns="45720" rIns="91440" bIns="45720" rtlCol="0">
            <a:normAutofit/>
          </a:bodyPr>
          <a:lstStyle>
            <a:lvl1pPr marL="271463" indent="-271463">
              <a:lnSpc>
                <a:spcPct val="125000"/>
              </a:lnSpc>
              <a:spcBef>
                <a:spcPts val="1000"/>
              </a:spcBef>
              <a:buFont typeface="Wingdings" panose="05000000000000000000" pitchFamily="2" charset="2"/>
              <a:buChar char="§"/>
              <a:defRPr lang="en-US" sz="2400" b="0" i="0">
                <a:ea typeface="Open Sans" panose="020B0606030504020204" pitchFamily="34" charset="0"/>
                <a:cs typeface="Open Sans" panose="020B0606030504020204" pitchFamily="34" charset="0"/>
              </a:defRPr>
            </a:lvl1pPr>
            <a:lvl2pPr marL="625475" indent="-354013">
              <a:lnSpc>
                <a:spcPct val="90000"/>
              </a:lnSpc>
              <a:spcBef>
                <a:spcPts val="500"/>
              </a:spcBef>
              <a:buFont typeface="Courier New" panose="02070309020205020404" pitchFamily="49" charset="0"/>
              <a:buChar char="o"/>
              <a:defRPr lang="en-US" sz="2400" dirty="0" smtClean="0"/>
            </a:lvl2pPr>
            <a:lvl3pPr marL="896938" indent="-271463">
              <a:lnSpc>
                <a:spcPct val="90000"/>
              </a:lnSpc>
              <a:spcBef>
                <a:spcPts val="500"/>
              </a:spcBef>
              <a:buFont typeface="Arial" panose="020B0604020202020204" pitchFamily="34" charset="0"/>
              <a:buChar char="•"/>
              <a:defRPr lang="en-US" sz="2000" dirty="0" smtClean="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Alternate the methods!</a:t>
            </a:r>
          </a:p>
          <a:p>
            <a:pPr lvl="1"/>
            <a:r>
              <a:rPr lang="en-US" dirty="0"/>
              <a:t>Find different problems</a:t>
            </a:r>
          </a:p>
          <a:p>
            <a:pPr lvl="1"/>
            <a:r>
              <a:rPr lang="en-US" dirty="0"/>
              <a:t>Do not waste participants</a:t>
            </a:r>
          </a:p>
        </p:txBody>
      </p:sp>
      <p:sp>
        <p:nvSpPr>
          <p:cNvPr id="9" name="Freccia circolare a sinistra 7">
            <a:extLst>
              <a:ext uri="{FF2B5EF4-FFF2-40B4-BE49-F238E27FC236}">
                <a16:creationId xmlns:a16="http://schemas.microsoft.com/office/drawing/2014/main" id="{D80BDBCE-C40F-3B4A-BB10-5D7E0FDC9C73}"/>
              </a:ext>
            </a:extLst>
          </p:cNvPr>
          <p:cNvSpPr/>
          <p:nvPr/>
        </p:nvSpPr>
        <p:spPr>
          <a:xfrm>
            <a:off x="8469432" y="4349717"/>
            <a:ext cx="731520" cy="1216152"/>
          </a:xfrm>
          <a:prstGeom prst="curved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
        <p:nvSpPr>
          <p:cNvPr id="10" name="Freccia circolare a sinistra 9">
            <a:extLst>
              <a:ext uri="{FF2B5EF4-FFF2-40B4-BE49-F238E27FC236}">
                <a16:creationId xmlns:a16="http://schemas.microsoft.com/office/drawing/2014/main" id="{8795EE72-19E1-D841-B149-D9B3D949C284}"/>
              </a:ext>
            </a:extLst>
          </p:cNvPr>
          <p:cNvSpPr/>
          <p:nvPr/>
        </p:nvSpPr>
        <p:spPr>
          <a:xfrm rot="10800000">
            <a:off x="2305251" y="4349717"/>
            <a:ext cx="731520" cy="1216152"/>
          </a:xfrm>
          <a:prstGeom prst="curvedLef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1"/>
              </a:solidFill>
            </a:endParaRPr>
          </a:p>
        </p:txBody>
      </p:sp>
      <p:sp>
        <p:nvSpPr>
          <p:cNvPr id="11" name="Rettangolo 10">
            <a:extLst>
              <a:ext uri="{FF2B5EF4-FFF2-40B4-BE49-F238E27FC236}">
                <a16:creationId xmlns:a16="http://schemas.microsoft.com/office/drawing/2014/main" id="{9BA48087-E123-5B41-A1E9-019142DE0A31}"/>
              </a:ext>
            </a:extLst>
          </p:cNvPr>
          <p:cNvSpPr/>
          <p:nvPr/>
        </p:nvSpPr>
        <p:spPr>
          <a:xfrm>
            <a:off x="8043110" y="5740537"/>
            <a:ext cx="4018547" cy="584775"/>
          </a:xfrm>
          <a:prstGeom prst="rect">
            <a:avLst/>
          </a:prstGeom>
        </p:spPr>
        <p:txBody>
          <a:bodyPr wrap="square">
            <a:spAutoFit/>
          </a:bodyPr>
          <a:lstStyle/>
          <a:p>
            <a:r>
              <a:rPr lang="en-US" sz="1600" dirty="0">
                <a:hlinkClick r:id="rId3"/>
              </a:rPr>
              <a:t>https://www.nngroup.com/articles/usability-problems-found-by-heuristic-evaluation/</a:t>
            </a:r>
            <a:r>
              <a:rPr lang="en-US" sz="1600" dirty="0"/>
              <a:t> </a:t>
            </a:r>
          </a:p>
        </p:txBody>
      </p:sp>
    </p:spTree>
    <p:extLst>
      <p:ext uri="{BB962C8B-B14F-4D97-AF65-F5344CB8AC3E}">
        <p14:creationId xmlns:p14="http://schemas.microsoft.com/office/powerpoint/2010/main" val="280212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87B71C-6FB1-4508-BABF-5660BE10F80E}"/>
              </a:ext>
            </a:extLst>
          </p:cNvPr>
          <p:cNvSpPr>
            <a:spLocks noGrp="1"/>
          </p:cNvSpPr>
          <p:nvPr>
            <p:ph type="title"/>
          </p:nvPr>
        </p:nvSpPr>
        <p:spPr/>
        <p:txBody>
          <a:bodyPr/>
          <a:lstStyle/>
          <a:p>
            <a:r>
              <a:rPr lang="en-US" dirty="0"/>
              <a:t>Nielsen’s Usability Heuristics</a:t>
            </a:r>
          </a:p>
        </p:txBody>
      </p:sp>
      <p:sp>
        <p:nvSpPr>
          <p:cNvPr id="2" name="Content Placeholder 1">
            <a:extLst>
              <a:ext uri="{FF2B5EF4-FFF2-40B4-BE49-F238E27FC236}">
                <a16:creationId xmlns:a16="http://schemas.microsoft.com/office/drawing/2014/main" id="{49EA0B2B-C0D2-454B-A422-015B5660FF40}"/>
              </a:ext>
            </a:extLst>
          </p:cNvPr>
          <p:cNvSpPr>
            <a:spLocks noGrp="1"/>
          </p:cNvSpPr>
          <p:nvPr>
            <p:ph type="body" idx="1"/>
          </p:nvPr>
        </p:nvSpPr>
        <p:spPr/>
        <p:txBody>
          <a:bodyPr/>
          <a:lstStyle/>
          <a:p>
            <a:r>
              <a:rPr lang="en-US" dirty="0"/>
              <a:t>10 Usability Principles to be used in Heuristic Evaluation</a:t>
            </a:r>
          </a:p>
        </p:txBody>
      </p:sp>
      <p:sp>
        <p:nvSpPr>
          <p:cNvPr id="4" name="Footer Placeholder 3">
            <a:extLst>
              <a:ext uri="{FF2B5EF4-FFF2-40B4-BE49-F238E27FC236}">
                <a16:creationId xmlns:a16="http://schemas.microsoft.com/office/drawing/2014/main" id="{AE55CB0D-0347-480B-98D5-EEF235F18609}"/>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2824675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A26E671-73A0-4D36-AA0F-B67C9B98E39B}"/>
              </a:ext>
            </a:extLst>
          </p:cNvPr>
          <p:cNvSpPr>
            <a:spLocks noGrp="1"/>
          </p:cNvSpPr>
          <p:nvPr>
            <p:ph type="title"/>
          </p:nvPr>
        </p:nvSpPr>
        <p:spPr/>
        <p:txBody>
          <a:bodyPr/>
          <a:lstStyle/>
          <a:p>
            <a:r>
              <a:rPr lang="en-US" dirty="0"/>
              <a:t>10 Nielsen’s Usability Heuristics</a:t>
            </a:r>
          </a:p>
        </p:txBody>
      </p:sp>
      <p:pic>
        <p:nvPicPr>
          <p:cNvPr id="5" name="Segnaposto contenuto 4">
            <a:extLst>
              <a:ext uri="{FF2B5EF4-FFF2-40B4-BE49-F238E27FC236}">
                <a16:creationId xmlns:a16="http://schemas.microsoft.com/office/drawing/2014/main" id="{0E4D6E95-EB7A-4E50-B1A2-B13A17623D66}"/>
              </a:ext>
            </a:extLst>
          </p:cNvPr>
          <p:cNvPicPr>
            <a:picLocks noGrp="1" noChangeAspect="1"/>
          </p:cNvPicPr>
          <p:nvPr>
            <p:ph sz="half" idx="1"/>
          </p:nvPr>
        </p:nvPicPr>
        <p:blipFill>
          <a:blip r:embed="rId3"/>
          <a:stretch>
            <a:fillRect/>
          </a:stretch>
        </p:blipFill>
        <p:spPr>
          <a:xfrm>
            <a:off x="838200" y="1596874"/>
            <a:ext cx="5181600" cy="4017018"/>
          </a:xfrm>
          <a:prstGeom prst="rect">
            <a:avLst/>
          </a:prstGeom>
          <a:effectLst>
            <a:outerShdw blurRad="63500" sx="102000" sy="102000" algn="ctr" rotWithShape="0">
              <a:prstClr val="black">
                <a:alpha val="40000"/>
              </a:prstClr>
            </a:outerShdw>
          </a:effectLst>
        </p:spPr>
      </p:pic>
      <p:sp>
        <p:nvSpPr>
          <p:cNvPr id="4" name="Segnaposto piè di pagina 3">
            <a:extLst>
              <a:ext uri="{FF2B5EF4-FFF2-40B4-BE49-F238E27FC236}">
                <a16:creationId xmlns:a16="http://schemas.microsoft.com/office/drawing/2014/main" id="{24A3E1B4-5143-4870-B9A1-ACE579F733B8}"/>
              </a:ext>
            </a:extLst>
          </p:cNvPr>
          <p:cNvSpPr>
            <a:spLocks noGrp="1"/>
          </p:cNvSpPr>
          <p:nvPr>
            <p:ph type="ftr" sz="quarter" idx="10"/>
          </p:nvPr>
        </p:nvSpPr>
        <p:spPr/>
        <p:txBody>
          <a:bodyPr/>
          <a:lstStyle/>
          <a:p>
            <a:r>
              <a:rPr lang="it-IT"/>
              <a:t>Human Computer Interaction</a:t>
            </a:r>
            <a:endParaRPr lang="it-IT" dirty="0"/>
          </a:p>
        </p:txBody>
      </p:sp>
      <p:sp>
        <p:nvSpPr>
          <p:cNvPr id="6" name="Rettangolo 5">
            <a:extLst>
              <a:ext uri="{FF2B5EF4-FFF2-40B4-BE49-F238E27FC236}">
                <a16:creationId xmlns:a16="http://schemas.microsoft.com/office/drawing/2014/main" id="{6F78D92B-24AD-407F-930C-4791CDC03A97}"/>
              </a:ext>
            </a:extLst>
          </p:cNvPr>
          <p:cNvSpPr/>
          <p:nvPr/>
        </p:nvSpPr>
        <p:spPr>
          <a:xfrm>
            <a:off x="1894974" y="5837004"/>
            <a:ext cx="3701890" cy="584775"/>
          </a:xfrm>
          <a:prstGeom prst="rect">
            <a:avLst/>
          </a:prstGeom>
        </p:spPr>
        <p:txBody>
          <a:bodyPr wrap="square">
            <a:spAutoFit/>
          </a:bodyPr>
          <a:lstStyle/>
          <a:p>
            <a:r>
              <a:rPr lang="en-US" sz="1600" dirty="0">
                <a:hlinkClick r:id="rId4"/>
              </a:rPr>
              <a:t>https://www.youtube.com/playlist?list=PLJOFJ3Ok_idtb2YeifXlG1-TYoMBLoG6I</a:t>
            </a:r>
            <a:r>
              <a:rPr lang="en-US" sz="1600" dirty="0"/>
              <a:t> </a:t>
            </a:r>
          </a:p>
        </p:txBody>
      </p:sp>
      <p:pic>
        <p:nvPicPr>
          <p:cNvPr id="7" name="Immagine 5">
            <a:extLst>
              <a:ext uri="{FF2B5EF4-FFF2-40B4-BE49-F238E27FC236}">
                <a16:creationId xmlns:a16="http://schemas.microsoft.com/office/drawing/2014/main" id="{43AE20A8-39EC-4D7D-9D4D-28730A5879E0}"/>
              </a:ext>
            </a:extLst>
          </p:cNvPr>
          <p:cNvPicPr>
            <a:picLocks noChangeAspect="1"/>
          </p:cNvPicPr>
          <p:nvPr/>
        </p:nvPicPr>
        <p:blipFill>
          <a:blip r:embed="rId5"/>
          <a:stretch>
            <a:fillRect/>
          </a:stretch>
        </p:blipFill>
        <p:spPr>
          <a:xfrm>
            <a:off x="1108910" y="5652043"/>
            <a:ext cx="952500" cy="952500"/>
          </a:xfrm>
          <a:prstGeom prst="rect">
            <a:avLst/>
          </a:prstGeom>
        </p:spPr>
      </p:pic>
      <p:pic>
        <p:nvPicPr>
          <p:cNvPr id="10" name="Segnaposto contenuto 7">
            <a:extLst>
              <a:ext uri="{FF2B5EF4-FFF2-40B4-BE49-F238E27FC236}">
                <a16:creationId xmlns:a16="http://schemas.microsoft.com/office/drawing/2014/main" id="{EB317BEB-97E1-495F-8F72-2BE9907E1B76}"/>
              </a:ext>
            </a:extLst>
          </p:cNvPr>
          <p:cNvPicPr>
            <a:picLocks noGrp="1" noChangeAspect="1"/>
          </p:cNvPicPr>
          <p:nvPr>
            <p:ph sz="half" idx="2"/>
          </p:nvPr>
        </p:nvPicPr>
        <p:blipFill rotWithShape="1">
          <a:blip r:embed="rId6"/>
          <a:srcRect l="17300" r="16640"/>
          <a:stretch/>
        </p:blipFill>
        <p:spPr>
          <a:xfrm>
            <a:off x="6881796" y="1511472"/>
            <a:ext cx="3762408" cy="4189266"/>
          </a:xfrm>
          <a:prstGeom prst="rect">
            <a:avLst/>
          </a:prstGeom>
          <a:effectLst>
            <a:outerShdw blurRad="63500" sx="102000" sy="102000" algn="ctr" rotWithShape="0">
              <a:prstClr val="black">
                <a:alpha val="40000"/>
              </a:prstClr>
            </a:outerShdw>
          </a:effectLst>
        </p:spPr>
      </p:pic>
      <p:sp>
        <p:nvSpPr>
          <p:cNvPr id="11" name="Rettangolo 10">
            <a:extLst>
              <a:ext uri="{FF2B5EF4-FFF2-40B4-BE49-F238E27FC236}">
                <a16:creationId xmlns:a16="http://schemas.microsoft.com/office/drawing/2014/main" id="{1A8F82DC-E626-4459-9F09-3F561A2FFE40}"/>
              </a:ext>
            </a:extLst>
          </p:cNvPr>
          <p:cNvSpPr/>
          <p:nvPr/>
        </p:nvSpPr>
        <p:spPr>
          <a:xfrm>
            <a:off x="7259229" y="5776674"/>
            <a:ext cx="3614651" cy="646331"/>
          </a:xfrm>
          <a:prstGeom prst="rect">
            <a:avLst/>
          </a:prstGeom>
        </p:spPr>
        <p:txBody>
          <a:bodyPr wrap="square">
            <a:spAutoFit/>
          </a:bodyPr>
          <a:lstStyle/>
          <a:p>
            <a:r>
              <a:rPr lang="en-US" dirty="0">
                <a:hlinkClick r:id="rId7"/>
              </a:rPr>
              <a:t>https://www.nngroup.com/articles/ten-usability-heuristics/</a:t>
            </a:r>
            <a:endParaRPr lang="en-US" dirty="0"/>
          </a:p>
        </p:txBody>
      </p:sp>
      <p:pic>
        <p:nvPicPr>
          <p:cNvPr id="12" name="Immagine 11">
            <a:extLst>
              <a:ext uri="{FF2B5EF4-FFF2-40B4-BE49-F238E27FC236}">
                <a16:creationId xmlns:a16="http://schemas.microsoft.com/office/drawing/2014/main" id="{48F884F9-E419-452F-98FF-C5E466EDD8F7}"/>
              </a:ext>
            </a:extLst>
          </p:cNvPr>
          <p:cNvPicPr>
            <a:picLocks noChangeAspect="1"/>
          </p:cNvPicPr>
          <p:nvPr/>
        </p:nvPicPr>
        <p:blipFill>
          <a:blip r:embed="rId5"/>
          <a:stretch>
            <a:fillRect/>
          </a:stretch>
        </p:blipFill>
        <p:spPr>
          <a:xfrm>
            <a:off x="6382928" y="5540375"/>
            <a:ext cx="952500" cy="952500"/>
          </a:xfrm>
          <a:prstGeom prst="rect">
            <a:avLst/>
          </a:prstGeom>
        </p:spPr>
      </p:pic>
    </p:spTree>
    <p:extLst>
      <p:ext uri="{BB962C8B-B14F-4D97-AF65-F5344CB8AC3E}">
        <p14:creationId xmlns:p14="http://schemas.microsoft.com/office/powerpoint/2010/main" val="1484154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F9B870F6-6BFB-4BF1-A8A5-C2338C704B59}"/>
              </a:ext>
            </a:extLst>
          </p:cNvPr>
          <p:cNvSpPr>
            <a:spLocks noGrp="1"/>
          </p:cNvSpPr>
          <p:nvPr>
            <p:ph type="title"/>
          </p:nvPr>
        </p:nvSpPr>
        <p:spPr/>
        <p:txBody>
          <a:bodyPr/>
          <a:lstStyle/>
          <a:p>
            <a:r>
              <a:rPr lang="en-US" dirty="0"/>
              <a:t>10 Nielsen’s Usability Heuristics</a:t>
            </a:r>
          </a:p>
        </p:txBody>
      </p:sp>
      <p:sp>
        <p:nvSpPr>
          <p:cNvPr id="2" name="Segnaposto contenuto 1">
            <a:extLst>
              <a:ext uri="{FF2B5EF4-FFF2-40B4-BE49-F238E27FC236}">
                <a16:creationId xmlns:a16="http://schemas.microsoft.com/office/drawing/2014/main" id="{D02331DD-0BD9-4C3E-904F-8051BEA6F04B}"/>
              </a:ext>
            </a:extLst>
          </p:cNvPr>
          <p:cNvSpPr>
            <a:spLocks noGrp="1"/>
          </p:cNvSpPr>
          <p:nvPr>
            <p:ph sz="half" idx="1"/>
          </p:nvPr>
        </p:nvSpPr>
        <p:spPr/>
        <p:txBody>
          <a:bodyPr>
            <a:normAutofit/>
          </a:bodyPr>
          <a:lstStyle/>
          <a:p>
            <a:r>
              <a:rPr lang="en-US" dirty="0"/>
              <a:t>#1: Visibility of system status</a:t>
            </a:r>
          </a:p>
          <a:p>
            <a:r>
              <a:rPr lang="en-US" dirty="0"/>
              <a:t>#2: Match between system and the real world</a:t>
            </a:r>
          </a:p>
          <a:p>
            <a:r>
              <a:rPr lang="en-US" dirty="0"/>
              <a:t>#3: User control and freedom</a:t>
            </a:r>
          </a:p>
          <a:p>
            <a:r>
              <a:rPr lang="en-US" dirty="0"/>
              <a:t>#4: Consistency and standards</a:t>
            </a:r>
          </a:p>
          <a:p>
            <a:r>
              <a:rPr lang="en-US" dirty="0"/>
              <a:t>#5: Error prevention</a:t>
            </a:r>
          </a:p>
        </p:txBody>
      </p:sp>
      <p:sp>
        <p:nvSpPr>
          <p:cNvPr id="7" name="Segnaposto contenuto 6">
            <a:extLst>
              <a:ext uri="{FF2B5EF4-FFF2-40B4-BE49-F238E27FC236}">
                <a16:creationId xmlns:a16="http://schemas.microsoft.com/office/drawing/2014/main" id="{91176A36-C491-429D-A557-9DFDFC2B7270}"/>
              </a:ext>
            </a:extLst>
          </p:cNvPr>
          <p:cNvSpPr>
            <a:spLocks noGrp="1"/>
          </p:cNvSpPr>
          <p:nvPr>
            <p:ph sz="half" idx="2"/>
          </p:nvPr>
        </p:nvSpPr>
        <p:spPr/>
        <p:txBody>
          <a:bodyPr>
            <a:normAutofit/>
          </a:bodyPr>
          <a:lstStyle/>
          <a:p>
            <a:r>
              <a:rPr lang="en-US" dirty="0"/>
              <a:t>#6: Recognition rather than recall</a:t>
            </a:r>
          </a:p>
          <a:p>
            <a:r>
              <a:rPr lang="en-US" dirty="0"/>
              <a:t>#7: Flexibility and efficiency of use</a:t>
            </a:r>
          </a:p>
          <a:p>
            <a:r>
              <a:rPr lang="en-US" dirty="0"/>
              <a:t>#8: Aesthetic and minimalist design</a:t>
            </a:r>
          </a:p>
          <a:p>
            <a:r>
              <a:rPr lang="en-US" dirty="0"/>
              <a:t>#9: Help users recognize, diagnose, and recover from errors</a:t>
            </a:r>
          </a:p>
          <a:p>
            <a:r>
              <a:rPr lang="en-US" dirty="0"/>
              <a:t>#10: Help and documentation</a:t>
            </a:r>
          </a:p>
          <a:p>
            <a:endParaRPr lang="en-US" dirty="0"/>
          </a:p>
        </p:txBody>
      </p:sp>
      <p:sp>
        <p:nvSpPr>
          <p:cNvPr id="4" name="Segnaposto piè di pagina 3">
            <a:extLst>
              <a:ext uri="{FF2B5EF4-FFF2-40B4-BE49-F238E27FC236}">
                <a16:creationId xmlns:a16="http://schemas.microsoft.com/office/drawing/2014/main" id="{A9FB5FE1-8D6C-4830-AAC3-9A1C951D77E9}"/>
              </a:ext>
            </a:extLst>
          </p:cNvPr>
          <p:cNvSpPr>
            <a:spLocks noGrp="1"/>
          </p:cNvSpPr>
          <p:nvPr>
            <p:ph type="ftr" sz="quarter" idx="10"/>
          </p:nvPr>
        </p:nvSpPr>
        <p:spPr/>
        <p:txBody>
          <a:bodyPr/>
          <a:lstStyle/>
          <a:p>
            <a:r>
              <a:rPr lang="it-IT" dirty="0"/>
              <a:t>Human Computer Interaction</a:t>
            </a:r>
          </a:p>
        </p:txBody>
      </p:sp>
      <p:sp>
        <p:nvSpPr>
          <p:cNvPr id="5" name="Rettangolo 4">
            <a:extLst>
              <a:ext uri="{FF2B5EF4-FFF2-40B4-BE49-F238E27FC236}">
                <a16:creationId xmlns:a16="http://schemas.microsoft.com/office/drawing/2014/main" id="{7922DFEC-51DE-44B3-BA8A-7B348733D163}"/>
              </a:ext>
            </a:extLst>
          </p:cNvPr>
          <p:cNvSpPr/>
          <p:nvPr/>
        </p:nvSpPr>
        <p:spPr>
          <a:xfrm>
            <a:off x="8386011" y="311705"/>
            <a:ext cx="3614651" cy="646331"/>
          </a:xfrm>
          <a:prstGeom prst="rect">
            <a:avLst/>
          </a:prstGeom>
        </p:spPr>
        <p:txBody>
          <a:bodyPr wrap="square">
            <a:spAutoFit/>
          </a:bodyPr>
          <a:lstStyle/>
          <a:p>
            <a:r>
              <a:rPr lang="en-US" dirty="0">
                <a:hlinkClick r:id="rId2"/>
              </a:rPr>
              <a:t>https://www.nngroup.com/articles/ten-usability-heuristics/</a:t>
            </a:r>
            <a:endParaRPr lang="en-US" dirty="0"/>
          </a:p>
        </p:txBody>
      </p:sp>
      <p:pic>
        <p:nvPicPr>
          <p:cNvPr id="6" name="Immagine 5">
            <a:extLst>
              <a:ext uri="{FF2B5EF4-FFF2-40B4-BE49-F238E27FC236}">
                <a16:creationId xmlns:a16="http://schemas.microsoft.com/office/drawing/2014/main" id="{30E70B40-A615-47FA-814C-A586DA7F1044}"/>
              </a:ext>
            </a:extLst>
          </p:cNvPr>
          <p:cNvPicPr>
            <a:picLocks noChangeAspect="1"/>
          </p:cNvPicPr>
          <p:nvPr/>
        </p:nvPicPr>
        <p:blipFill>
          <a:blip r:embed="rId3"/>
          <a:stretch>
            <a:fillRect/>
          </a:stretch>
        </p:blipFill>
        <p:spPr>
          <a:xfrm>
            <a:off x="7509710" y="75406"/>
            <a:ext cx="952500" cy="952500"/>
          </a:xfrm>
          <a:prstGeom prst="rect">
            <a:avLst/>
          </a:prstGeom>
        </p:spPr>
      </p:pic>
    </p:spTree>
    <p:extLst>
      <p:ext uri="{BB962C8B-B14F-4D97-AF65-F5344CB8AC3E}">
        <p14:creationId xmlns:p14="http://schemas.microsoft.com/office/powerpoint/2010/main" val="536003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33C43177-13E6-4C3A-9F16-4BACAD0AF786}"/>
              </a:ext>
            </a:extLst>
          </p:cNvPr>
          <p:cNvSpPr>
            <a:spLocks noGrp="1"/>
          </p:cNvSpPr>
          <p:nvPr>
            <p:ph idx="1"/>
          </p:nvPr>
        </p:nvSpPr>
        <p:spPr/>
        <p:txBody>
          <a:bodyPr/>
          <a:lstStyle/>
          <a:p>
            <a:pPr lvl="0"/>
            <a:r>
              <a:rPr lang="en-US" dirty="0"/>
              <a:t>The system should always keep users informed about what is going on, through appropriate feedback within reasonable time.</a:t>
            </a:r>
          </a:p>
        </p:txBody>
      </p:sp>
      <p:sp>
        <p:nvSpPr>
          <p:cNvPr id="3" name="Titolo 2">
            <a:extLst>
              <a:ext uri="{FF2B5EF4-FFF2-40B4-BE49-F238E27FC236}">
                <a16:creationId xmlns:a16="http://schemas.microsoft.com/office/drawing/2014/main" id="{B30E0D4B-7763-40E3-8DDA-CC830C94085A}"/>
              </a:ext>
            </a:extLst>
          </p:cNvPr>
          <p:cNvSpPr>
            <a:spLocks noGrp="1"/>
          </p:cNvSpPr>
          <p:nvPr>
            <p:ph type="title"/>
          </p:nvPr>
        </p:nvSpPr>
        <p:spPr/>
        <p:txBody>
          <a:bodyPr/>
          <a:lstStyle/>
          <a:p>
            <a:pPr lvl="0"/>
            <a:r>
              <a:rPr lang="en-US" b="1" dirty="0"/>
              <a:t>#1: Visibility of system status</a:t>
            </a:r>
            <a:endParaRPr lang="en-US" dirty="0"/>
          </a:p>
        </p:txBody>
      </p:sp>
      <p:sp>
        <p:nvSpPr>
          <p:cNvPr id="4" name="Segnaposto piè di pagina 3">
            <a:extLst>
              <a:ext uri="{FF2B5EF4-FFF2-40B4-BE49-F238E27FC236}">
                <a16:creationId xmlns:a16="http://schemas.microsoft.com/office/drawing/2014/main" id="{512E3BD4-88F1-4BEB-9982-FFF0E8FB70C8}"/>
              </a:ext>
            </a:extLst>
          </p:cNvPr>
          <p:cNvSpPr>
            <a:spLocks noGrp="1"/>
          </p:cNvSpPr>
          <p:nvPr>
            <p:ph type="ftr" sz="quarter" idx="10"/>
          </p:nvPr>
        </p:nvSpPr>
        <p:spPr/>
        <p:txBody>
          <a:bodyPr/>
          <a:lstStyle/>
          <a:p>
            <a:r>
              <a:rPr lang="it-IT"/>
              <a:t>Human Computer Interaction</a:t>
            </a:r>
            <a:endParaRPr lang="it-IT" dirty="0"/>
          </a:p>
        </p:txBody>
      </p:sp>
      <p:sp>
        <p:nvSpPr>
          <p:cNvPr id="14" name="Rettangolo 13">
            <a:extLst>
              <a:ext uri="{FF2B5EF4-FFF2-40B4-BE49-F238E27FC236}">
                <a16:creationId xmlns:a16="http://schemas.microsoft.com/office/drawing/2014/main" id="{903A3309-BA43-4D2D-8A4C-484E01B61C96}"/>
              </a:ext>
            </a:extLst>
          </p:cNvPr>
          <p:cNvSpPr/>
          <p:nvPr/>
        </p:nvSpPr>
        <p:spPr>
          <a:xfrm>
            <a:off x="7907258" y="4731056"/>
            <a:ext cx="3578884" cy="646331"/>
          </a:xfrm>
          <a:prstGeom prst="rect">
            <a:avLst/>
          </a:prstGeom>
        </p:spPr>
        <p:txBody>
          <a:bodyPr wrap="square">
            <a:spAutoFit/>
          </a:bodyPr>
          <a:lstStyle/>
          <a:p>
            <a:r>
              <a:rPr lang="en-US" dirty="0">
                <a:hlinkClick r:id="rId3"/>
              </a:rPr>
              <a:t>https://www.nngroup.com/articles/visibility-system-status/</a:t>
            </a:r>
            <a:r>
              <a:rPr lang="en-US" dirty="0"/>
              <a:t> </a:t>
            </a:r>
          </a:p>
        </p:txBody>
      </p:sp>
      <p:pic>
        <p:nvPicPr>
          <p:cNvPr id="15" name="Immagine 14">
            <a:extLst>
              <a:ext uri="{FF2B5EF4-FFF2-40B4-BE49-F238E27FC236}">
                <a16:creationId xmlns:a16="http://schemas.microsoft.com/office/drawing/2014/main" id="{5EDD2410-983C-41C5-97CC-7A2384D964A1}"/>
              </a:ext>
            </a:extLst>
          </p:cNvPr>
          <p:cNvPicPr>
            <a:picLocks noChangeAspect="1"/>
          </p:cNvPicPr>
          <p:nvPr/>
        </p:nvPicPr>
        <p:blipFill>
          <a:blip r:embed="rId4"/>
          <a:stretch>
            <a:fillRect/>
          </a:stretch>
        </p:blipFill>
        <p:spPr>
          <a:xfrm>
            <a:off x="7033460" y="4577971"/>
            <a:ext cx="952500" cy="952500"/>
          </a:xfrm>
          <a:prstGeom prst="rect">
            <a:avLst/>
          </a:prstGeom>
        </p:spPr>
      </p:pic>
    </p:spTree>
    <p:extLst>
      <p:ext uri="{BB962C8B-B14F-4D97-AF65-F5344CB8AC3E}">
        <p14:creationId xmlns:p14="http://schemas.microsoft.com/office/powerpoint/2010/main" val="1179839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B30E0D4B-7763-40E3-8DDA-CC830C94085A}"/>
              </a:ext>
            </a:extLst>
          </p:cNvPr>
          <p:cNvSpPr>
            <a:spLocks noGrp="1"/>
          </p:cNvSpPr>
          <p:nvPr>
            <p:ph type="title"/>
          </p:nvPr>
        </p:nvSpPr>
        <p:spPr/>
        <p:txBody>
          <a:bodyPr/>
          <a:lstStyle/>
          <a:p>
            <a:pPr lvl="0"/>
            <a:r>
              <a:rPr lang="en-US" b="1" dirty="0"/>
              <a:t>#1: Visibility of system status</a:t>
            </a:r>
            <a:endParaRPr lang="en-US" dirty="0"/>
          </a:p>
        </p:txBody>
      </p:sp>
      <p:sp>
        <p:nvSpPr>
          <p:cNvPr id="4" name="Segnaposto piè di pagina 3">
            <a:extLst>
              <a:ext uri="{FF2B5EF4-FFF2-40B4-BE49-F238E27FC236}">
                <a16:creationId xmlns:a16="http://schemas.microsoft.com/office/drawing/2014/main" id="{512E3BD4-88F1-4BEB-9982-FFF0E8FB70C8}"/>
              </a:ext>
            </a:extLst>
          </p:cNvPr>
          <p:cNvSpPr>
            <a:spLocks noGrp="1"/>
          </p:cNvSpPr>
          <p:nvPr>
            <p:ph type="ftr" sz="quarter" idx="10"/>
          </p:nvPr>
        </p:nvSpPr>
        <p:spPr/>
        <p:txBody>
          <a:bodyPr/>
          <a:lstStyle/>
          <a:p>
            <a:r>
              <a:rPr lang="it-IT"/>
              <a:t>Human Computer Interaction</a:t>
            </a:r>
            <a:endParaRPr lang="it-IT" dirty="0"/>
          </a:p>
        </p:txBody>
      </p:sp>
      <p:pic>
        <p:nvPicPr>
          <p:cNvPr id="12" name="Immagine 11" descr="Immagine che contiene screenshot&#10;&#10;Descrizione generata automaticamente">
            <a:extLst>
              <a:ext uri="{FF2B5EF4-FFF2-40B4-BE49-F238E27FC236}">
                <a16:creationId xmlns:a16="http://schemas.microsoft.com/office/drawing/2014/main" id="{35624777-233B-4E1D-A234-FEA2407F9FFB}"/>
              </a:ext>
            </a:extLst>
          </p:cNvPr>
          <p:cNvPicPr>
            <a:picLocks noChangeAspect="1"/>
          </p:cNvPicPr>
          <p:nvPr/>
        </p:nvPicPr>
        <p:blipFill>
          <a:blip r:embed="rId3"/>
          <a:stretch>
            <a:fillRect/>
          </a:stretch>
        </p:blipFill>
        <p:spPr>
          <a:xfrm>
            <a:off x="6663272" y="4294600"/>
            <a:ext cx="4139682" cy="11301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ttangolo 12">
            <a:extLst>
              <a:ext uri="{FF2B5EF4-FFF2-40B4-BE49-F238E27FC236}">
                <a16:creationId xmlns:a16="http://schemas.microsoft.com/office/drawing/2014/main" id="{1BA1C3B3-C927-48FA-A1C4-6BAD1223E5F3}"/>
              </a:ext>
            </a:extLst>
          </p:cNvPr>
          <p:cNvSpPr/>
          <p:nvPr/>
        </p:nvSpPr>
        <p:spPr>
          <a:xfrm>
            <a:off x="119743" y="5950788"/>
            <a:ext cx="8479971" cy="307777"/>
          </a:xfrm>
          <a:prstGeom prst="rect">
            <a:avLst/>
          </a:prstGeom>
        </p:spPr>
        <p:txBody>
          <a:bodyPr wrap="square">
            <a:spAutoFit/>
          </a:bodyPr>
          <a:lstStyle/>
          <a:p>
            <a:r>
              <a:rPr lang="en-US" sz="1400" dirty="0"/>
              <a:t>Some examples from: </a:t>
            </a:r>
            <a:r>
              <a:rPr lang="en-US" sz="1400" dirty="0">
                <a:hlinkClick r:id="rId4"/>
              </a:rPr>
              <a:t>http://designingwebinterfaces.com/6-tips-for-a-great-flex-ux-part-5</a:t>
            </a:r>
            <a:r>
              <a:rPr lang="en-US" sz="1400" dirty="0"/>
              <a:t> </a:t>
            </a:r>
          </a:p>
        </p:txBody>
      </p:sp>
      <p:pic>
        <p:nvPicPr>
          <p:cNvPr id="11" name="Graphic 10" descr="Smiling face with solid fill with solid fill">
            <a:extLst>
              <a:ext uri="{FF2B5EF4-FFF2-40B4-BE49-F238E27FC236}">
                <a16:creationId xmlns:a16="http://schemas.microsoft.com/office/drawing/2014/main" id="{81E92708-9184-7244-A40D-5A5AAF0A00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pic>
        <p:nvPicPr>
          <p:cNvPr id="1026" name="Picture 2">
            <a:extLst>
              <a:ext uri="{FF2B5EF4-FFF2-40B4-BE49-F238E27FC236}">
                <a16:creationId xmlns:a16="http://schemas.microsoft.com/office/drawing/2014/main" id="{DC9FC747-9195-964D-9838-6B7C073FC6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05164" y="926115"/>
            <a:ext cx="2454013" cy="25812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AE9C845-51BB-FC46-B68C-78E3591F10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717" y="1539096"/>
            <a:ext cx="5319012" cy="3320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535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9BCD958B-1B3B-4763-A7C6-AE29A47CEFD5}"/>
              </a:ext>
            </a:extLst>
          </p:cNvPr>
          <p:cNvSpPr>
            <a:spLocks noGrp="1"/>
          </p:cNvSpPr>
          <p:nvPr>
            <p:ph type="title"/>
          </p:nvPr>
        </p:nvSpPr>
        <p:spPr/>
        <p:txBody>
          <a:bodyPr/>
          <a:lstStyle/>
          <a:p>
            <a:r>
              <a:rPr lang="en-US" dirty="0"/>
              <a:t>Which Feedback?</a:t>
            </a:r>
          </a:p>
        </p:txBody>
      </p:sp>
      <p:sp>
        <p:nvSpPr>
          <p:cNvPr id="2" name="Segnaposto contenuto 1">
            <a:extLst>
              <a:ext uri="{FF2B5EF4-FFF2-40B4-BE49-F238E27FC236}">
                <a16:creationId xmlns:a16="http://schemas.microsoft.com/office/drawing/2014/main" id="{D49FCF10-2A79-4608-A973-E3CE30A54CE5}"/>
              </a:ext>
            </a:extLst>
          </p:cNvPr>
          <p:cNvSpPr>
            <a:spLocks noGrp="1"/>
          </p:cNvSpPr>
          <p:nvPr>
            <p:ph sz="half" idx="1"/>
          </p:nvPr>
        </p:nvSpPr>
        <p:spPr/>
        <p:txBody>
          <a:bodyPr>
            <a:normAutofit/>
          </a:bodyPr>
          <a:lstStyle/>
          <a:p>
            <a:r>
              <a:rPr lang="en-US" dirty="0"/>
              <a:t>Time</a:t>
            </a:r>
          </a:p>
          <a:p>
            <a:pPr lvl="1"/>
            <a:r>
              <a:rPr lang="en-US" dirty="0"/>
              <a:t>Execution time for tasks</a:t>
            </a:r>
          </a:p>
          <a:p>
            <a:r>
              <a:rPr lang="en-US" dirty="0"/>
              <a:t>Space</a:t>
            </a:r>
          </a:p>
          <a:p>
            <a:pPr lvl="1"/>
            <a:r>
              <a:rPr lang="en-US" dirty="0"/>
              <a:t>E.g., occupation of cloud storage</a:t>
            </a:r>
          </a:p>
          <a:p>
            <a:r>
              <a:rPr lang="en-US" dirty="0"/>
              <a:t>Change</a:t>
            </a:r>
          </a:p>
          <a:p>
            <a:pPr lvl="1"/>
            <a:r>
              <a:rPr lang="en-US" dirty="0"/>
              <a:t>Ensure that the user is aware of changes that he requested (e.g., save, delete, send, …)</a:t>
            </a:r>
          </a:p>
          <a:p>
            <a:endParaRPr lang="en-US" dirty="0"/>
          </a:p>
        </p:txBody>
      </p:sp>
      <p:sp>
        <p:nvSpPr>
          <p:cNvPr id="5" name="Segnaposto contenuto 4">
            <a:extLst>
              <a:ext uri="{FF2B5EF4-FFF2-40B4-BE49-F238E27FC236}">
                <a16:creationId xmlns:a16="http://schemas.microsoft.com/office/drawing/2014/main" id="{6DBD7AA4-264A-41BF-803E-EA79F55445D6}"/>
              </a:ext>
            </a:extLst>
          </p:cNvPr>
          <p:cNvSpPr>
            <a:spLocks noGrp="1"/>
          </p:cNvSpPr>
          <p:nvPr>
            <p:ph sz="half" idx="2"/>
          </p:nvPr>
        </p:nvSpPr>
        <p:spPr/>
        <p:txBody>
          <a:bodyPr>
            <a:normAutofit/>
          </a:bodyPr>
          <a:lstStyle/>
          <a:p>
            <a:r>
              <a:rPr lang="en-US" dirty="0"/>
              <a:t>Action</a:t>
            </a:r>
          </a:p>
          <a:p>
            <a:pPr lvl="1"/>
            <a:r>
              <a:rPr lang="en-US" dirty="0"/>
              <a:t>What is happening (running, stopped, …), in a redundant way</a:t>
            </a:r>
          </a:p>
          <a:p>
            <a:r>
              <a:rPr lang="en-US" dirty="0"/>
              <a:t>Next steps</a:t>
            </a:r>
          </a:p>
          <a:p>
            <a:pPr lvl="1"/>
            <a:r>
              <a:rPr lang="en-US" dirty="0"/>
              <a:t>What will happen because of your action, and your possible next actions at this point</a:t>
            </a:r>
          </a:p>
          <a:p>
            <a:r>
              <a:rPr lang="en-US" dirty="0"/>
              <a:t>Completion</a:t>
            </a:r>
          </a:p>
          <a:p>
            <a:pPr lvl="1"/>
            <a:r>
              <a:rPr lang="en-US" dirty="0"/>
              <a:t>Clarify when a task has been finalized</a:t>
            </a:r>
          </a:p>
        </p:txBody>
      </p:sp>
      <p:sp>
        <p:nvSpPr>
          <p:cNvPr id="4" name="Segnaposto piè di pagina 3">
            <a:extLst>
              <a:ext uri="{FF2B5EF4-FFF2-40B4-BE49-F238E27FC236}">
                <a16:creationId xmlns:a16="http://schemas.microsoft.com/office/drawing/2014/main" id="{7E3D7CFB-1878-4CBE-BAAD-C58F18B8D453}"/>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1426232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F99D8D6A-1901-4412-8954-17D3026872EC}"/>
              </a:ext>
            </a:extLst>
          </p:cNvPr>
          <p:cNvSpPr>
            <a:spLocks noGrp="1"/>
          </p:cNvSpPr>
          <p:nvPr>
            <p:ph idx="1"/>
          </p:nvPr>
        </p:nvSpPr>
        <p:spPr/>
        <p:txBody>
          <a:bodyPr/>
          <a:lstStyle/>
          <a:p>
            <a:r>
              <a:rPr lang="en-US" dirty="0"/>
              <a:t>If the execution time is…</a:t>
            </a:r>
          </a:p>
          <a:p>
            <a:r>
              <a:rPr lang="en-US" dirty="0"/>
              <a:t>…Less than 1 second ⇨ just show the outcome of the action</a:t>
            </a:r>
          </a:p>
          <a:p>
            <a:r>
              <a:rPr lang="en-US" dirty="0"/>
              <a:t>…Around 1-2 seconds ⇨ show feedback that the action is underway</a:t>
            </a:r>
          </a:p>
          <a:p>
            <a:r>
              <a:rPr lang="en-US" dirty="0"/>
              <a:t>…More 2-3 seconds ⇨ show progress (percentage, estimated time, …)</a:t>
            </a:r>
          </a:p>
        </p:txBody>
      </p:sp>
      <p:sp>
        <p:nvSpPr>
          <p:cNvPr id="3" name="Titolo 2">
            <a:extLst>
              <a:ext uri="{FF2B5EF4-FFF2-40B4-BE49-F238E27FC236}">
                <a16:creationId xmlns:a16="http://schemas.microsoft.com/office/drawing/2014/main" id="{E90674DA-75A9-4A85-84E2-6D783442DB55}"/>
              </a:ext>
            </a:extLst>
          </p:cNvPr>
          <p:cNvSpPr>
            <a:spLocks noGrp="1"/>
          </p:cNvSpPr>
          <p:nvPr>
            <p:ph type="title"/>
          </p:nvPr>
        </p:nvSpPr>
        <p:spPr/>
        <p:txBody>
          <a:bodyPr/>
          <a:lstStyle/>
          <a:p>
            <a:r>
              <a:rPr lang="en-US" dirty="0"/>
              <a:t>Rule of Thumb (Time)</a:t>
            </a:r>
          </a:p>
        </p:txBody>
      </p:sp>
      <p:sp>
        <p:nvSpPr>
          <p:cNvPr id="4" name="Segnaposto piè di pagina 3">
            <a:extLst>
              <a:ext uri="{FF2B5EF4-FFF2-40B4-BE49-F238E27FC236}">
                <a16:creationId xmlns:a16="http://schemas.microsoft.com/office/drawing/2014/main" id="{01F97390-56ED-4010-8709-F65BC405D893}"/>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547630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87B71C-6FB1-4508-BABF-5660BE10F80E}"/>
              </a:ext>
            </a:extLst>
          </p:cNvPr>
          <p:cNvSpPr>
            <a:spLocks noGrp="1"/>
          </p:cNvSpPr>
          <p:nvPr>
            <p:ph type="title"/>
          </p:nvPr>
        </p:nvSpPr>
        <p:spPr/>
        <p:txBody>
          <a:bodyPr/>
          <a:lstStyle/>
          <a:p>
            <a:r>
              <a:rPr lang="en-US" dirty="0"/>
              <a:t>Evaluation</a:t>
            </a:r>
          </a:p>
        </p:txBody>
      </p:sp>
      <p:sp>
        <p:nvSpPr>
          <p:cNvPr id="2" name="Content Placeholder 1">
            <a:extLst>
              <a:ext uri="{FF2B5EF4-FFF2-40B4-BE49-F238E27FC236}">
                <a16:creationId xmlns:a16="http://schemas.microsoft.com/office/drawing/2014/main" id="{49EA0B2B-C0D2-454B-A422-015B5660FF40}"/>
              </a:ext>
            </a:extLst>
          </p:cNvPr>
          <p:cNvSpPr>
            <a:spLocks noGrp="1"/>
          </p:cNvSpPr>
          <p:nvPr>
            <p:ph type="body" idx="1"/>
          </p:nvPr>
        </p:nvSpPr>
        <p:spPr/>
        <p:txBody>
          <a:bodyPr/>
          <a:lstStyle/>
          <a:p>
            <a:r>
              <a:rPr lang="en-US" dirty="0"/>
              <a:t>Testing the usability, functionality and acceptability of an interactive system</a:t>
            </a:r>
          </a:p>
        </p:txBody>
      </p:sp>
      <p:sp>
        <p:nvSpPr>
          <p:cNvPr id="4" name="Footer Placeholder 3">
            <a:extLst>
              <a:ext uri="{FF2B5EF4-FFF2-40B4-BE49-F238E27FC236}">
                <a16:creationId xmlns:a16="http://schemas.microsoft.com/office/drawing/2014/main" id="{AE55CB0D-0347-480B-98D5-EEF235F18609}"/>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24123892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535A3411-4F8E-4CF1-9A1C-5D35D1F06650}"/>
              </a:ext>
            </a:extLst>
          </p:cNvPr>
          <p:cNvSpPr>
            <a:spLocks noGrp="1"/>
          </p:cNvSpPr>
          <p:nvPr>
            <p:ph idx="1"/>
          </p:nvPr>
        </p:nvSpPr>
        <p:spPr/>
        <p:txBody>
          <a:bodyPr/>
          <a:lstStyle/>
          <a:p>
            <a:pPr lvl="0"/>
            <a:r>
              <a:rPr lang="en-US" dirty="0"/>
              <a:t>The system should speak the users' language, with words, phrases and concepts familiar to the user, rather than system-oriented terms. Follow real-world conventions, making information appear in a natural and logical order.</a:t>
            </a:r>
          </a:p>
          <a:p>
            <a:pPr lvl="0"/>
            <a:r>
              <a:rPr lang="en-US" dirty="0"/>
              <a:t>Use familiar metaphors </a:t>
            </a:r>
            <a:r>
              <a:rPr lang="en-US"/>
              <a:t>and languag</a:t>
            </a:r>
            <a:r>
              <a:rPr lang="en-US" dirty="0"/>
              <a:t>e</a:t>
            </a:r>
          </a:p>
        </p:txBody>
      </p:sp>
      <p:sp>
        <p:nvSpPr>
          <p:cNvPr id="3" name="Titolo 2">
            <a:extLst>
              <a:ext uri="{FF2B5EF4-FFF2-40B4-BE49-F238E27FC236}">
                <a16:creationId xmlns:a16="http://schemas.microsoft.com/office/drawing/2014/main" id="{FC27A92D-36F6-4D9F-BA1E-779545167B3C}"/>
              </a:ext>
            </a:extLst>
          </p:cNvPr>
          <p:cNvSpPr>
            <a:spLocks noGrp="1"/>
          </p:cNvSpPr>
          <p:nvPr>
            <p:ph type="title"/>
          </p:nvPr>
        </p:nvSpPr>
        <p:spPr/>
        <p:txBody>
          <a:bodyPr/>
          <a:lstStyle/>
          <a:p>
            <a:pPr lvl="0"/>
            <a:r>
              <a:rPr lang="en-US" b="1" dirty="0"/>
              <a:t>#2: Match between system and the real world</a:t>
            </a:r>
            <a:endParaRPr lang="en-US" dirty="0"/>
          </a:p>
        </p:txBody>
      </p:sp>
      <p:sp>
        <p:nvSpPr>
          <p:cNvPr id="4" name="Segnaposto piè di pagina 3">
            <a:extLst>
              <a:ext uri="{FF2B5EF4-FFF2-40B4-BE49-F238E27FC236}">
                <a16:creationId xmlns:a16="http://schemas.microsoft.com/office/drawing/2014/main" id="{E2830CAA-A8B2-4496-862B-5499671A4046}"/>
              </a:ext>
            </a:extLst>
          </p:cNvPr>
          <p:cNvSpPr>
            <a:spLocks noGrp="1"/>
          </p:cNvSpPr>
          <p:nvPr>
            <p:ph type="ftr" sz="quarter" idx="10"/>
          </p:nvPr>
        </p:nvSpPr>
        <p:spPr/>
        <p:txBody>
          <a:bodyPr/>
          <a:lstStyle/>
          <a:p>
            <a:r>
              <a:rPr lang="it-IT"/>
              <a:t>Human Computer Interaction</a:t>
            </a:r>
            <a:endParaRPr lang="it-IT" dirty="0"/>
          </a:p>
        </p:txBody>
      </p:sp>
      <p:sp>
        <p:nvSpPr>
          <p:cNvPr id="9" name="Rettangolo 8">
            <a:extLst>
              <a:ext uri="{FF2B5EF4-FFF2-40B4-BE49-F238E27FC236}">
                <a16:creationId xmlns:a16="http://schemas.microsoft.com/office/drawing/2014/main" id="{9A824237-C604-4AF0-954B-A5FED4685552}"/>
              </a:ext>
            </a:extLst>
          </p:cNvPr>
          <p:cNvSpPr/>
          <p:nvPr/>
        </p:nvSpPr>
        <p:spPr>
          <a:xfrm>
            <a:off x="7907258" y="4731056"/>
            <a:ext cx="3578884" cy="646331"/>
          </a:xfrm>
          <a:prstGeom prst="rect">
            <a:avLst/>
          </a:prstGeom>
        </p:spPr>
        <p:txBody>
          <a:bodyPr wrap="square">
            <a:spAutoFit/>
          </a:bodyPr>
          <a:lstStyle/>
          <a:p>
            <a:r>
              <a:rPr lang="en-US" dirty="0">
                <a:hlinkClick r:id="rId2"/>
              </a:rPr>
              <a:t>https://www.nngroup.com/articles/match-system-real-world/</a:t>
            </a:r>
            <a:r>
              <a:rPr lang="en-US" dirty="0"/>
              <a:t> </a:t>
            </a:r>
          </a:p>
        </p:txBody>
      </p:sp>
      <p:pic>
        <p:nvPicPr>
          <p:cNvPr id="10" name="Immagine 9">
            <a:extLst>
              <a:ext uri="{FF2B5EF4-FFF2-40B4-BE49-F238E27FC236}">
                <a16:creationId xmlns:a16="http://schemas.microsoft.com/office/drawing/2014/main" id="{E14FB3F9-6A68-4E17-9416-B39401E66CBD}"/>
              </a:ext>
            </a:extLst>
          </p:cNvPr>
          <p:cNvPicPr>
            <a:picLocks noChangeAspect="1"/>
          </p:cNvPicPr>
          <p:nvPr/>
        </p:nvPicPr>
        <p:blipFill>
          <a:blip r:embed="rId3"/>
          <a:stretch>
            <a:fillRect/>
          </a:stretch>
        </p:blipFill>
        <p:spPr>
          <a:xfrm>
            <a:off x="7033460" y="4577971"/>
            <a:ext cx="952500" cy="952500"/>
          </a:xfrm>
          <a:prstGeom prst="rect">
            <a:avLst/>
          </a:prstGeom>
        </p:spPr>
      </p:pic>
    </p:spTree>
    <p:extLst>
      <p:ext uri="{BB962C8B-B14F-4D97-AF65-F5344CB8AC3E}">
        <p14:creationId xmlns:p14="http://schemas.microsoft.com/office/powerpoint/2010/main" val="145860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FC27A92D-36F6-4D9F-BA1E-779545167B3C}"/>
              </a:ext>
            </a:extLst>
          </p:cNvPr>
          <p:cNvSpPr>
            <a:spLocks noGrp="1"/>
          </p:cNvSpPr>
          <p:nvPr>
            <p:ph type="title"/>
          </p:nvPr>
        </p:nvSpPr>
        <p:spPr/>
        <p:txBody>
          <a:bodyPr/>
          <a:lstStyle/>
          <a:p>
            <a:pPr lvl="0"/>
            <a:r>
              <a:rPr lang="en-US" b="1" dirty="0"/>
              <a:t>#2: Match between system and the real world</a:t>
            </a:r>
            <a:endParaRPr lang="en-US" dirty="0"/>
          </a:p>
        </p:txBody>
      </p:sp>
      <p:sp>
        <p:nvSpPr>
          <p:cNvPr id="4" name="Segnaposto piè di pagina 3">
            <a:extLst>
              <a:ext uri="{FF2B5EF4-FFF2-40B4-BE49-F238E27FC236}">
                <a16:creationId xmlns:a16="http://schemas.microsoft.com/office/drawing/2014/main" id="{E2830CAA-A8B2-4496-862B-5499671A4046}"/>
              </a:ext>
            </a:extLst>
          </p:cNvPr>
          <p:cNvSpPr>
            <a:spLocks noGrp="1"/>
          </p:cNvSpPr>
          <p:nvPr>
            <p:ph type="ftr" sz="quarter" idx="10"/>
          </p:nvPr>
        </p:nvSpPr>
        <p:spPr/>
        <p:txBody>
          <a:bodyPr/>
          <a:lstStyle/>
          <a:p>
            <a:r>
              <a:rPr lang="it-IT"/>
              <a:t>Human Computer Interaction</a:t>
            </a:r>
            <a:endParaRPr lang="it-IT" dirty="0"/>
          </a:p>
        </p:txBody>
      </p:sp>
      <p:pic>
        <p:nvPicPr>
          <p:cNvPr id="10" name="Picture 9">
            <a:extLst>
              <a:ext uri="{FF2B5EF4-FFF2-40B4-BE49-F238E27FC236}">
                <a16:creationId xmlns:a16="http://schemas.microsoft.com/office/drawing/2014/main" id="{2A24DBBF-AADF-6740-BEA1-B4F9EDE6CFF8}"/>
              </a:ext>
            </a:extLst>
          </p:cNvPr>
          <p:cNvPicPr>
            <a:picLocks noChangeAspect="1"/>
          </p:cNvPicPr>
          <p:nvPr/>
        </p:nvPicPr>
        <p:blipFill>
          <a:blip r:embed="rId3"/>
          <a:stretch>
            <a:fillRect/>
          </a:stretch>
        </p:blipFill>
        <p:spPr>
          <a:xfrm>
            <a:off x="2561975" y="1894592"/>
            <a:ext cx="7068049" cy="3968326"/>
          </a:xfrm>
          <a:prstGeom prst="rect">
            <a:avLst/>
          </a:prstGeom>
        </p:spPr>
      </p:pic>
      <p:pic>
        <p:nvPicPr>
          <p:cNvPr id="12" name="Graphic 11" descr="Sad face with solid fill with solid fill">
            <a:extLst>
              <a:ext uri="{FF2B5EF4-FFF2-40B4-BE49-F238E27FC236}">
                <a16:creationId xmlns:a16="http://schemas.microsoft.com/office/drawing/2014/main" id="{177F0EF4-B50B-0B42-8C76-66D93F6E28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53462" y="2155722"/>
            <a:ext cx="914400" cy="914400"/>
          </a:xfrm>
          <a:prstGeom prst="rect">
            <a:avLst/>
          </a:prstGeom>
        </p:spPr>
      </p:pic>
    </p:spTree>
    <p:extLst>
      <p:ext uri="{BB962C8B-B14F-4D97-AF65-F5344CB8AC3E}">
        <p14:creationId xmlns:p14="http://schemas.microsoft.com/office/powerpoint/2010/main" val="16203336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FC27A92D-36F6-4D9F-BA1E-779545167B3C}"/>
              </a:ext>
            </a:extLst>
          </p:cNvPr>
          <p:cNvSpPr>
            <a:spLocks noGrp="1"/>
          </p:cNvSpPr>
          <p:nvPr>
            <p:ph type="title"/>
          </p:nvPr>
        </p:nvSpPr>
        <p:spPr/>
        <p:txBody>
          <a:bodyPr/>
          <a:lstStyle/>
          <a:p>
            <a:pPr lvl="0"/>
            <a:r>
              <a:rPr lang="en-US" b="1" dirty="0"/>
              <a:t>#2: Match between system and the real world</a:t>
            </a:r>
            <a:endParaRPr lang="en-US" dirty="0"/>
          </a:p>
        </p:txBody>
      </p:sp>
      <p:sp>
        <p:nvSpPr>
          <p:cNvPr id="4" name="Segnaposto piè di pagina 3">
            <a:extLst>
              <a:ext uri="{FF2B5EF4-FFF2-40B4-BE49-F238E27FC236}">
                <a16:creationId xmlns:a16="http://schemas.microsoft.com/office/drawing/2014/main" id="{E2830CAA-A8B2-4496-862B-5499671A4046}"/>
              </a:ext>
            </a:extLst>
          </p:cNvPr>
          <p:cNvSpPr>
            <a:spLocks noGrp="1"/>
          </p:cNvSpPr>
          <p:nvPr>
            <p:ph type="ftr" sz="quarter" idx="10"/>
          </p:nvPr>
        </p:nvSpPr>
        <p:spPr/>
        <p:txBody>
          <a:bodyPr/>
          <a:lstStyle/>
          <a:p>
            <a:r>
              <a:rPr lang="it-IT"/>
              <a:t>Human Computer Interaction</a:t>
            </a:r>
            <a:endParaRPr lang="it-IT" dirty="0"/>
          </a:p>
        </p:txBody>
      </p:sp>
      <p:pic>
        <p:nvPicPr>
          <p:cNvPr id="6" name="Immagine 5" descr="Immagine che contiene screenshot&#10;&#10;Descrizione generata automaticamente">
            <a:extLst>
              <a:ext uri="{FF2B5EF4-FFF2-40B4-BE49-F238E27FC236}">
                <a16:creationId xmlns:a16="http://schemas.microsoft.com/office/drawing/2014/main" id="{3466E8DF-E922-4106-9297-CD8874A98F2B}"/>
              </a:ext>
            </a:extLst>
          </p:cNvPr>
          <p:cNvPicPr>
            <a:picLocks noChangeAspect="1"/>
          </p:cNvPicPr>
          <p:nvPr/>
        </p:nvPicPr>
        <p:blipFill>
          <a:blip r:embed="rId3"/>
          <a:stretch>
            <a:fillRect/>
          </a:stretch>
        </p:blipFill>
        <p:spPr>
          <a:xfrm>
            <a:off x="532866" y="1686782"/>
            <a:ext cx="2653968" cy="31238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Immagine 4">
            <a:extLst>
              <a:ext uri="{FF2B5EF4-FFF2-40B4-BE49-F238E27FC236}">
                <a16:creationId xmlns:a16="http://schemas.microsoft.com/office/drawing/2014/main" id="{A1ACE024-4535-40D7-8407-F2813BBB9EB9}"/>
              </a:ext>
            </a:extLst>
          </p:cNvPr>
          <p:cNvPicPr>
            <a:picLocks noChangeAspect="1"/>
          </p:cNvPicPr>
          <p:nvPr/>
        </p:nvPicPr>
        <p:blipFill>
          <a:blip r:embed="rId4"/>
          <a:stretch>
            <a:fillRect/>
          </a:stretch>
        </p:blipFill>
        <p:spPr>
          <a:xfrm>
            <a:off x="5409162" y="1690688"/>
            <a:ext cx="5890248" cy="4189845"/>
          </a:xfrm>
          <a:prstGeom prst="rect">
            <a:avLst/>
          </a:prstGeom>
        </p:spPr>
      </p:pic>
      <p:pic>
        <p:nvPicPr>
          <p:cNvPr id="8" name="Graphic 7" descr="Smiling face with solid fill with solid fill">
            <a:extLst>
              <a:ext uri="{FF2B5EF4-FFF2-40B4-BE49-F238E27FC236}">
                <a16:creationId xmlns:a16="http://schemas.microsoft.com/office/drawing/2014/main" id="{8B16230A-5EAD-F446-BA4B-C2E9CE69C9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3574" y="2971799"/>
            <a:ext cx="914400" cy="914400"/>
          </a:xfrm>
          <a:prstGeom prst="rect">
            <a:avLst/>
          </a:prstGeom>
        </p:spPr>
      </p:pic>
      <p:pic>
        <p:nvPicPr>
          <p:cNvPr id="3074" name="Picture 2">
            <a:extLst>
              <a:ext uri="{FF2B5EF4-FFF2-40B4-BE49-F238E27FC236}">
                <a16:creationId xmlns:a16="http://schemas.microsoft.com/office/drawing/2014/main" id="{B7F4E89C-70C3-A14F-9F73-7CC0A02966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1033" y="4161225"/>
            <a:ext cx="1533930" cy="1854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236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307D5F2E-4526-409C-AD16-24047C840812}"/>
              </a:ext>
            </a:extLst>
          </p:cNvPr>
          <p:cNvSpPr>
            <a:spLocks noGrp="1"/>
          </p:cNvSpPr>
          <p:nvPr>
            <p:ph idx="1"/>
          </p:nvPr>
        </p:nvSpPr>
        <p:spPr/>
        <p:txBody>
          <a:bodyPr/>
          <a:lstStyle/>
          <a:p>
            <a:r>
              <a:rPr lang="en-US" dirty="0"/>
              <a:t>Familiar Metaphors</a:t>
            </a:r>
          </a:p>
          <a:p>
            <a:pPr lvl="1"/>
            <a:r>
              <a:rPr lang="en-US" dirty="0"/>
              <a:t>Files, paper, folders, highlighters, …</a:t>
            </a:r>
          </a:p>
          <a:p>
            <a:r>
              <a:rPr lang="en-US" dirty="0"/>
              <a:t>Familiar Language</a:t>
            </a:r>
          </a:p>
          <a:p>
            <a:pPr lvl="1"/>
            <a:r>
              <a:rPr lang="en-US" dirty="0"/>
              <a:t>Avoid jargon, acronyms, etc. that could be unknown to your users</a:t>
            </a:r>
          </a:p>
          <a:p>
            <a:r>
              <a:rPr lang="en-US" dirty="0"/>
              <a:t>Familiar Categories</a:t>
            </a:r>
          </a:p>
          <a:p>
            <a:r>
              <a:rPr lang="en-US" dirty="0"/>
              <a:t>Familiar Choices</a:t>
            </a:r>
          </a:p>
          <a:p>
            <a:pPr lvl="1"/>
            <a:r>
              <a:rPr lang="en-US" dirty="0"/>
              <a:t>E.g., explain the meaning of the error message (what happened, what are the consequences, what are the available options) in a simple way</a:t>
            </a:r>
          </a:p>
          <a:p>
            <a:endParaRPr lang="en-US" dirty="0"/>
          </a:p>
        </p:txBody>
      </p:sp>
      <p:sp>
        <p:nvSpPr>
          <p:cNvPr id="3" name="Titolo 2">
            <a:extLst>
              <a:ext uri="{FF2B5EF4-FFF2-40B4-BE49-F238E27FC236}">
                <a16:creationId xmlns:a16="http://schemas.microsoft.com/office/drawing/2014/main" id="{1D1E4BDA-3BF5-4B0A-A6FF-6534EFE943F4}"/>
              </a:ext>
            </a:extLst>
          </p:cNvPr>
          <p:cNvSpPr>
            <a:spLocks noGrp="1"/>
          </p:cNvSpPr>
          <p:nvPr>
            <p:ph type="title"/>
          </p:nvPr>
        </p:nvSpPr>
        <p:spPr/>
        <p:txBody>
          <a:bodyPr/>
          <a:lstStyle/>
          <a:p>
            <a:r>
              <a:rPr lang="en-US" dirty="0"/>
              <a:t>Exploit Familiarity</a:t>
            </a:r>
          </a:p>
        </p:txBody>
      </p:sp>
      <p:sp>
        <p:nvSpPr>
          <p:cNvPr id="4" name="Segnaposto piè di pagina 3">
            <a:extLst>
              <a:ext uri="{FF2B5EF4-FFF2-40B4-BE49-F238E27FC236}">
                <a16:creationId xmlns:a16="http://schemas.microsoft.com/office/drawing/2014/main" id="{E4CABCD2-F12C-4FAC-93C3-9AF1E61A0A88}"/>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3797841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A5C020F1-32D7-47D9-8097-9F722BE74EE3}"/>
              </a:ext>
            </a:extLst>
          </p:cNvPr>
          <p:cNvSpPr>
            <a:spLocks noGrp="1"/>
          </p:cNvSpPr>
          <p:nvPr>
            <p:ph idx="1"/>
          </p:nvPr>
        </p:nvSpPr>
        <p:spPr/>
        <p:txBody>
          <a:bodyPr/>
          <a:lstStyle/>
          <a:p>
            <a:pPr lvl="0"/>
            <a:r>
              <a:rPr lang="en-US" dirty="0"/>
              <a:t>Users often choose system functions by mistake and will need a clearly marked "emergency exit" to leave the unwanted state without having to go through an extended dialogue. Support undo and redo.</a:t>
            </a:r>
          </a:p>
        </p:txBody>
      </p:sp>
      <p:sp>
        <p:nvSpPr>
          <p:cNvPr id="3" name="Titolo 2">
            <a:extLst>
              <a:ext uri="{FF2B5EF4-FFF2-40B4-BE49-F238E27FC236}">
                <a16:creationId xmlns:a16="http://schemas.microsoft.com/office/drawing/2014/main" id="{310C7281-64DE-4161-AAEB-518D7158FCF7}"/>
              </a:ext>
            </a:extLst>
          </p:cNvPr>
          <p:cNvSpPr>
            <a:spLocks noGrp="1"/>
          </p:cNvSpPr>
          <p:nvPr>
            <p:ph type="title"/>
          </p:nvPr>
        </p:nvSpPr>
        <p:spPr/>
        <p:txBody>
          <a:bodyPr/>
          <a:lstStyle/>
          <a:p>
            <a:pPr lvl="0"/>
            <a:r>
              <a:rPr lang="en-US" b="1" dirty="0"/>
              <a:t>#3: User control and freedom</a:t>
            </a:r>
            <a:endParaRPr lang="en-US" dirty="0"/>
          </a:p>
        </p:txBody>
      </p:sp>
      <p:sp>
        <p:nvSpPr>
          <p:cNvPr id="4" name="Segnaposto piè di pagina 3">
            <a:extLst>
              <a:ext uri="{FF2B5EF4-FFF2-40B4-BE49-F238E27FC236}">
                <a16:creationId xmlns:a16="http://schemas.microsoft.com/office/drawing/2014/main" id="{E8752F91-8331-4235-BF3B-08FA0AA52D51}"/>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2350265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10C7281-64DE-4161-AAEB-518D7158FCF7}"/>
              </a:ext>
            </a:extLst>
          </p:cNvPr>
          <p:cNvSpPr>
            <a:spLocks noGrp="1"/>
          </p:cNvSpPr>
          <p:nvPr>
            <p:ph type="title"/>
          </p:nvPr>
        </p:nvSpPr>
        <p:spPr/>
        <p:txBody>
          <a:bodyPr/>
          <a:lstStyle/>
          <a:p>
            <a:pPr lvl="0"/>
            <a:r>
              <a:rPr lang="en-US" b="1" dirty="0"/>
              <a:t>#3: User control and freedom</a:t>
            </a:r>
            <a:endParaRPr lang="en-US" dirty="0"/>
          </a:p>
        </p:txBody>
      </p:sp>
      <p:sp>
        <p:nvSpPr>
          <p:cNvPr id="4" name="Segnaposto piè di pagina 3">
            <a:extLst>
              <a:ext uri="{FF2B5EF4-FFF2-40B4-BE49-F238E27FC236}">
                <a16:creationId xmlns:a16="http://schemas.microsoft.com/office/drawing/2014/main" id="{E8752F91-8331-4235-BF3B-08FA0AA52D51}"/>
              </a:ext>
            </a:extLst>
          </p:cNvPr>
          <p:cNvSpPr>
            <a:spLocks noGrp="1"/>
          </p:cNvSpPr>
          <p:nvPr>
            <p:ph type="ftr" sz="quarter" idx="10"/>
          </p:nvPr>
        </p:nvSpPr>
        <p:spPr/>
        <p:txBody>
          <a:bodyPr/>
          <a:lstStyle/>
          <a:p>
            <a:r>
              <a:rPr lang="it-IT"/>
              <a:t>Human Computer Interaction</a:t>
            </a:r>
            <a:endParaRPr lang="it-IT" dirty="0"/>
          </a:p>
        </p:txBody>
      </p:sp>
      <p:pic>
        <p:nvPicPr>
          <p:cNvPr id="10" name="Graphic 9" descr="Sad face with solid fill with solid fill">
            <a:extLst>
              <a:ext uri="{FF2B5EF4-FFF2-40B4-BE49-F238E27FC236}">
                <a16:creationId xmlns:a16="http://schemas.microsoft.com/office/drawing/2014/main" id="{B1B30B83-678F-2F4E-AD15-B1993C4366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61446" y="2900518"/>
            <a:ext cx="914400" cy="914400"/>
          </a:xfrm>
          <a:prstGeom prst="rect">
            <a:avLst/>
          </a:prstGeom>
        </p:spPr>
      </p:pic>
      <p:pic>
        <p:nvPicPr>
          <p:cNvPr id="1028" name="Picture 4" descr="Leoxicon: The double life of the asterisk sign">
            <a:extLst>
              <a:ext uri="{FF2B5EF4-FFF2-40B4-BE49-F238E27FC236}">
                <a16:creationId xmlns:a16="http://schemas.microsoft.com/office/drawing/2014/main" id="{B58FA59C-5DC2-3442-B2EF-E050F5B655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7541" y="2344402"/>
            <a:ext cx="4021043" cy="2766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394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10C7281-64DE-4161-AAEB-518D7158FCF7}"/>
              </a:ext>
            </a:extLst>
          </p:cNvPr>
          <p:cNvSpPr>
            <a:spLocks noGrp="1"/>
          </p:cNvSpPr>
          <p:nvPr>
            <p:ph type="title"/>
          </p:nvPr>
        </p:nvSpPr>
        <p:spPr/>
        <p:txBody>
          <a:bodyPr/>
          <a:lstStyle/>
          <a:p>
            <a:pPr lvl="0"/>
            <a:r>
              <a:rPr lang="en-US" b="1" dirty="0"/>
              <a:t>#3: User control and freedom</a:t>
            </a:r>
            <a:endParaRPr lang="en-US" dirty="0"/>
          </a:p>
        </p:txBody>
      </p:sp>
      <p:sp>
        <p:nvSpPr>
          <p:cNvPr id="4" name="Segnaposto piè di pagina 3">
            <a:extLst>
              <a:ext uri="{FF2B5EF4-FFF2-40B4-BE49-F238E27FC236}">
                <a16:creationId xmlns:a16="http://schemas.microsoft.com/office/drawing/2014/main" id="{E8752F91-8331-4235-BF3B-08FA0AA52D51}"/>
              </a:ext>
            </a:extLst>
          </p:cNvPr>
          <p:cNvSpPr>
            <a:spLocks noGrp="1"/>
          </p:cNvSpPr>
          <p:nvPr>
            <p:ph type="ftr" sz="quarter" idx="10"/>
          </p:nvPr>
        </p:nvSpPr>
        <p:spPr/>
        <p:txBody>
          <a:bodyPr/>
          <a:lstStyle/>
          <a:p>
            <a:r>
              <a:rPr lang="it-IT"/>
              <a:t>Human Computer Interaction</a:t>
            </a:r>
            <a:endParaRPr lang="it-IT" dirty="0"/>
          </a:p>
        </p:txBody>
      </p:sp>
      <p:pic>
        <p:nvPicPr>
          <p:cNvPr id="6" name="Immagine 5" descr="Immagine che contiene screenshot&#10;&#10;Descrizione generata automaticamente">
            <a:extLst>
              <a:ext uri="{FF2B5EF4-FFF2-40B4-BE49-F238E27FC236}">
                <a16:creationId xmlns:a16="http://schemas.microsoft.com/office/drawing/2014/main" id="{24FDF4B1-87C2-4772-8DD5-494DD3ACC1BE}"/>
              </a:ext>
            </a:extLst>
          </p:cNvPr>
          <p:cNvPicPr>
            <a:picLocks noChangeAspect="1"/>
          </p:cNvPicPr>
          <p:nvPr/>
        </p:nvPicPr>
        <p:blipFill>
          <a:blip r:embed="rId3"/>
          <a:stretch>
            <a:fillRect/>
          </a:stretch>
        </p:blipFill>
        <p:spPr>
          <a:xfrm>
            <a:off x="533822" y="1767596"/>
            <a:ext cx="4979250" cy="34035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magine 7" descr="Immagine che contiene screenshot&#10;&#10;Descrizione generata automaticamente">
            <a:extLst>
              <a:ext uri="{FF2B5EF4-FFF2-40B4-BE49-F238E27FC236}">
                <a16:creationId xmlns:a16="http://schemas.microsoft.com/office/drawing/2014/main" id="{0086781D-A59A-45AB-803B-8BB54357DF46}"/>
              </a:ext>
            </a:extLst>
          </p:cNvPr>
          <p:cNvPicPr>
            <a:picLocks noChangeAspect="1"/>
          </p:cNvPicPr>
          <p:nvPr/>
        </p:nvPicPr>
        <p:blipFill>
          <a:blip r:embed="rId4"/>
          <a:stretch>
            <a:fillRect/>
          </a:stretch>
        </p:blipFill>
        <p:spPr>
          <a:xfrm>
            <a:off x="6485969" y="2996218"/>
            <a:ext cx="5308431" cy="2920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Graphic 6" descr="Smiling face with solid fill with solid fill">
            <a:extLst>
              <a:ext uri="{FF2B5EF4-FFF2-40B4-BE49-F238E27FC236}">
                <a16:creationId xmlns:a16="http://schemas.microsoft.com/office/drawing/2014/main" id="{40955745-D10A-FF4C-BF76-D60DB3D841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42320" y="3169276"/>
            <a:ext cx="914400" cy="914400"/>
          </a:xfrm>
          <a:prstGeom prst="rect">
            <a:avLst/>
          </a:prstGeom>
        </p:spPr>
      </p:pic>
      <p:pic>
        <p:nvPicPr>
          <p:cNvPr id="9" name="Immagine 9" descr="Immagine che contiene screenshot, fotografia, facciata, bianco&#10;&#10;Descrizione generata automaticamente">
            <a:extLst>
              <a:ext uri="{FF2B5EF4-FFF2-40B4-BE49-F238E27FC236}">
                <a16:creationId xmlns:a16="http://schemas.microsoft.com/office/drawing/2014/main" id="{0EC443FF-84C1-B147-A97B-B4B53757D5C8}"/>
              </a:ext>
            </a:extLst>
          </p:cNvPr>
          <p:cNvPicPr>
            <a:picLocks noChangeAspect="1"/>
          </p:cNvPicPr>
          <p:nvPr/>
        </p:nvPicPr>
        <p:blipFill>
          <a:blip r:embed="rId7"/>
          <a:stretch>
            <a:fillRect/>
          </a:stretch>
        </p:blipFill>
        <p:spPr>
          <a:xfrm>
            <a:off x="6485969" y="804861"/>
            <a:ext cx="5425629" cy="1631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82298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BF4EB2E7-73A7-495C-995F-E860442ED75B}"/>
              </a:ext>
            </a:extLst>
          </p:cNvPr>
          <p:cNvSpPr>
            <a:spLocks noGrp="1"/>
          </p:cNvSpPr>
          <p:nvPr>
            <p:ph idx="1"/>
          </p:nvPr>
        </p:nvSpPr>
        <p:spPr/>
        <p:txBody>
          <a:bodyPr/>
          <a:lstStyle/>
          <a:p>
            <a:r>
              <a:rPr lang="en-US" dirty="0"/>
              <a:t>Always provide a “back” (or equivalent) button</a:t>
            </a:r>
          </a:p>
          <a:p>
            <a:r>
              <a:rPr lang="en-US" dirty="0"/>
              <a:t>Allow users to “explore” different alternative paths</a:t>
            </a:r>
          </a:p>
          <a:p>
            <a:pPr lvl="1"/>
            <a:r>
              <a:rPr lang="en-US" dirty="0"/>
              <a:t>Except for one-shot wizard-like paths, aimed at novices or first-time users</a:t>
            </a:r>
          </a:p>
        </p:txBody>
      </p:sp>
      <p:sp>
        <p:nvSpPr>
          <p:cNvPr id="3" name="Titolo 2">
            <a:extLst>
              <a:ext uri="{FF2B5EF4-FFF2-40B4-BE49-F238E27FC236}">
                <a16:creationId xmlns:a16="http://schemas.microsoft.com/office/drawing/2014/main" id="{05EEE238-B989-4739-B7D3-A1E47FAFC62A}"/>
              </a:ext>
            </a:extLst>
          </p:cNvPr>
          <p:cNvSpPr>
            <a:spLocks noGrp="1"/>
          </p:cNvSpPr>
          <p:nvPr>
            <p:ph type="title"/>
          </p:nvPr>
        </p:nvSpPr>
        <p:spPr/>
        <p:txBody>
          <a:bodyPr/>
          <a:lstStyle/>
          <a:p>
            <a:r>
              <a:rPr lang="en-US" dirty="0"/>
              <a:t>Suggestions</a:t>
            </a:r>
          </a:p>
        </p:txBody>
      </p:sp>
      <p:sp>
        <p:nvSpPr>
          <p:cNvPr id="4" name="Segnaposto piè di pagina 3">
            <a:extLst>
              <a:ext uri="{FF2B5EF4-FFF2-40B4-BE49-F238E27FC236}">
                <a16:creationId xmlns:a16="http://schemas.microsoft.com/office/drawing/2014/main" id="{2DD569CB-434F-4987-9E06-E7836A28A0F2}"/>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3383042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2AA7A60F-98E7-4067-B483-92854AF96DA4}"/>
              </a:ext>
            </a:extLst>
          </p:cNvPr>
          <p:cNvSpPr>
            <a:spLocks noGrp="1"/>
          </p:cNvSpPr>
          <p:nvPr>
            <p:ph idx="1"/>
          </p:nvPr>
        </p:nvSpPr>
        <p:spPr/>
        <p:txBody>
          <a:bodyPr/>
          <a:lstStyle/>
          <a:p>
            <a:pPr lvl="0"/>
            <a:r>
              <a:rPr lang="en-US" dirty="0"/>
              <a:t>Users should not have to wonder whether different words, situations, or actions mean the same thing. Follow platform conventions.</a:t>
            </a:r>
          </a:p>
        </p:txBody>
      </p:sp>
      <p:sp>
        <p:nvSpPr>
          <p:cNvPr id="3" name="Titolo 2">
            <a:extLst>
              <a:ext uri="{FF2B5EF4-FFF2-40B4-BE49-F238E27FC236}">
                <a16:creationId xmlns:a16="http://schemas.microsoft.com/office/drawing/2014/main" id="{3BD04880-650D-4F3E-8503-ED9FA80C1646}"/>
              </a:ext>
            </a:extLst>
          </p:cNvPr>
          <p:cNvSpPr>
            <a:spLocks noGrp="1"/>
          </p:cNvSpPr>
          <p:nvPr>
            <p:ph type="title"/>
          </p:nvPr>
        </p:nvSpPr>
        <p:spPr/>
        <p:txBody>
          <a:bodyPr/>
          <a:lstStyle/>
          <a:p>
            <a:pPr lvl="0"/>
            <a:r>
              <a:rPr lang="en-US" b="1" dirty="0"/>
              <a:t>#4: Consistency and standards</a:t>
            </a:r>
            <a:endParaRPr lang="en-US" dirty="0"/>
          </a:p>
        </p:txBody>
      </p:sp>
      <p:sp>
        <p:nvSpPr>
          <p:cNvPr id="4" name="Segnaposto piè di pagina 3">
            <a:extLst>
              <a:ext uri="{FF2B5EF4-FFF2-40B4-BE49-F238E27FC236}">
                <a16:creationId xmlns:a16="http://schemas.microsoft.com/office/drawing/2014/main" id="{D49E28B5-66C3-43DE-9184-A709DD00B4EF}"/>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488403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BD04880-650D-4F3E-8503-ED9FA80C1646}"/>
              </a:ext>
            </a:extLst>
          </p:cNvPr>
          <p:cNvSpPr>
            <a:spLocks noGrp="1"/>
          </p:cNvSpPr>
          <p:nvPr>
            <p:ph type="title"/>
          </p:nvPr>
        </p:nvSpPr>
        <p:spPr/>
        <p:txBody>
          <a:bodyPr/>
          <a:lstStyle/>
          <a:p>
            <a:pPr lvl="0"/>
            <a:r>
              <a:rPr lang="en-US" b="1" dirty="0"/>
              <a:t>#4: Consistency and standards</a:t>
            </a:r>
            <a:endParaRPr lang="en-US" dirty="0"/>
          </a:p>
        </p:txBody>
      </p:sp>
      <p:sp>
        <p:nvSpPr>
          <p:cNvPr id="4" name="Segnaposto piè di pagina 3">
            <a:extLst>
              <a:ext uri="{FF2B5EF4-FFF2-40B4-BE49-F238E27FC236}">
                <a16:creationId xmlns:a16="http://schemas.microsoft.com/office/drawing/2014/main" id="{D49E28B5-66C3-43DE-9184-A709DD00B4EF}"/>
              </a:ext>
            </a:extLst>
          </p:cNvPr>
          <p:cNvSpPr>
            <a:spLocks noGrp="1"/>
          </p:cNvSpPr>
          <p:nvPr>
            <p:ph type="ftr" sz="quarter" idx="10"/>
          </p:nvPr>
        </p:nvSpPr>
        <p:spPr>
          <a:xfrm>
            <a:off x="4038600" y="6492875"/>
            <a:ext cx="4114800" cy="365125"/>
          </a:xfrm>
        </p:spPr>
        <p:txBody>
          <a:bodyPr/>
          <a:lstStyle/>
          <a:p>
            <a:r>
              <a:rPr lang="it-IT"/>
              <a:t>Human Computer Interaction</a:t>
            </a:r>
            <a:endParaRPr lang="it-IT" dirty="0"/>
          </a:p>
        </p:txBody>
      </p:sp>
      <p:pic>
        <p:nvPicPr>
          <p:cNvPr id="2052" name="Picture 4">
            <a:extLst>
              <a:ext uri="{FF2B5EF4-FFF2-40B4-BE49-F238E27FC236}">
                <a16:creationId xmlns:a16="http://schemas.microsoft.com/office/drawing/2014/main" id="{CC80282D-F34D-E549-9456-E9D5666E3C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518" y="2452650"/>
            <a:ext cx="6989130" cy="1805525"/>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Sad face with solid fill with solid fill">
            <a:extLst>
              <a:ext uri="{FF2B5EF4-FFF2-40B4-BE49-F238E27FC236}">
                <a16:creationId xmlns:a16="http://schemas.microsoft.com/office/drawing/2014/main" id="{356E1D2F-B7CB-0847-82B9-BE25B44D68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4717" y="2898212"/>
            <a:ext cx="914400" cy="914400"/>
          </a:xfrm>
          <a:prstGeom prst="rect">
            <a:avLst/>
          </a:prstGeom>
        </p:spPr>
      </p:pic>
      <p:sp>
        <p:nvSpPr>
          <p:cNvPr id="12" name="TextBox 11">
            <a:extLst>
              <a:ext uri="{FF2B5EF4-FFF2-40B4-BE49-F238E27FC236}">
                <a16:creationId xmlns:a16="http://schemas.microsoft.com/office/drawing/2014/main" id="{8EC677ED-D5AA-6D47-AB93-A3EADF7FF17A}"/>
              </a:ext>
            </a:extLst>
          </p:cNvPr>
          <p:cNvSpPr txBox="1"/>
          <p:nvPr/>
        </p:nvSpPr>
        <p:spPr>
          <a:xfrm>
            <a:off x="6459071" y="4470456"/>
            <a:ext cx="3653118" cy="369332"/>
          </a:xfrm>
          <a:prstGeom prst="rect">
            <a:avLst/>
          </a:prstGeom>
          <a:noFill/>
        </p:spPr>
        <p:txBody>
          <a:bodyPr wrap="square">
            <a:spAutoFit/>
          </a:bodyPr>
          <a:lstStyle/>
          <a:p>
            <a:r>
              <a:rPr lang="en-GB" b="0" i="0" dirty="0" err="1">
                <a:solidFill>
                  <a:srgbClr val="757575"/>
                </a:solidFill>
                <a:effectLst/>
                <a:latin typeface="sohne"/>
              </a:rPr>
              <a:t>BrandFlakesforBreakfast’s</a:t>
            </a:r>
            <a:r>
              <a:rPr lang="en-GB" b="0" i="0" dirty="0">
                <a:solidFill>
                  <a:srgbClr val="757575"/>
                </a:solidFill>
                <a:effectLst/>
                <a:latin typeface="sohne"/>
              </a:rPr>
              <a:t> </a:t>
            </a:r>
            <a:r>
              <a:rPr lang="en-GB" b="0" i="0" u="sng" dirty="0">
                <a:effectLst/>
                <a:latin typeface="sohne"/>
                <a:hlinkClick r:id="rId6"/>
              </a:rPr>
              <a:t>Illustration</a:t>
            </a:r>
            <a:endParaRPr lang="en-IT" dirty="0"/>
          </a:p>
        </p:txBody>
      </p:sp>
    </p:spTree>
    <p:extLst>
      <p:ext uri="{BB962C8B-B14F-4D97-AF65-F5344CB8AC3E}">
        <p14:creationId xmlns:p14="http://schemas.microsoft.com/office/powerpoint/2010/main" val="1496019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DCAFB67E-9DCB-464B-BEDF-DDF486DC9690}"/>
              </a:ext>
            </a:extLst>
          </p:cNvPr>
          <p:cNvSpPr>
            <a:spLocks noGrp="1"/>
          </p:cNvSpPr>
          <p:nvPr>
            <p:ph idx="1"/>
          </p:nvPr>
        </p:nvSpPr>
        <p:spPr/>
        <p:txBody>
          <a:bodyPr>
            <a:normAutofit/>
          </a:bodyPr>
          <a:lstStyle/>
          <a:p>
            <a:r>
              <a:rPr lang="en-US" dirty="0"/>
              <a:t>Evaluation: «Evaluation tests the usability, functionality and acceptability of an interactive system»</a:t>
            </a:r>
          </a:p>
          <a:p>
            <a:pPr lvl="1"/>
            <a:r>
              <a:rPr lang="en-US" dirty="0"/>
              <a:t>According to the design stage (sketch, prototype, final)</a:t>
            </a:r>
          </a:p>
          <a:p>
            <a:pPr lvl="1"/>
            <a:r>
              <a:rPr lang="en-US" dirty="0"/>
              <a:t>According to the initial goals</a:t>
            </a:r>
          </a:p>
          <a:p>
            <a:pPr lvl="1"/>
            <a:r>
              <a:rPr lang="en-US" dirty="0"/>
              <a:t>Alongside the different usability dimensions</a:t>
            </a:r>
          </a:p>
          <a:p>
            <a:pPr lvl="1"/>
            <a:r>
              <a:rPr lang="en-US" dirty="0"/>
              <a:t>Using a range of different techniques</a:t>
            </a:r>
          </a:p>
          <a:p>
            <a:r>
              <a:rPr lang="en-US" dirty="0"/>
              <a:t>Identify and correct issues as soon as possible</a:t>
            </a:r>
          </a:p>
        </p:txBody>
      </p:sp>
      <p:sp>
        <p:nvSpPr>
          <p:cNvPr id="3" name="Titolo 2">
            <a:extLst>
              <a:ext uri="{FF2B5EF4-FFF2-40B4-BE49-F238E27FC236}">
                <a16:creationId xmlns:a16="http://schemas.microsoft.com/office/drawing/2014/main" id="{6015F29F-6FFB-445A-A132-AE43CD621337}"/>
              </a:ext>
            </a:extLst>
          </p:cNvPr>
          <p:cNvSpPr>
            <a:spLocks noGrp="1"/>
          </p:cNvSpPr>
          <p:nvPr>
            <p:ph type="title"/>
          </p:nvPr>
        </p:nvSpPr>
        <p:spPr/>
        <p:txBody>
          <a:bodyPr/>
          <a:lstStyle/>
          <a:p>
            <a:r>
              <a:rPr lang="en-US" dirty="0"/>
              <a:t>Goal</a:t>
            </a:r>
          </a:p>
        </p:txBody>
      </p:sp>
      <p:sp>
        <p:nvSpPr>
          <p:cNvPr id="4" name="Segnaposto piè di pagina 3">
            <a:extLst>
              <a:ext uri="{FF2B5EF4-FFF2-40B4-BE49-F238E27FC236}">
                <a16:creationId xmlns:a16="http://schemas.microsoft.com/office/drawing/2014/main" id="{ABC8A30C-67C8-4CEF-ADEE-4CAFD586F4E9}"/>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24397387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BD04880-650D-4F3E-8503-ED9FA80C1646}"/>
              </a:ext>
            </a:extLst>
          </p:cNvPr>
          <p:cNvSpPr>
            <a:spLocks noGrp="1"/>
          </p:cNvSpPr>
          <p:nvPr>
            <p:ph type="title"/>
          </p:nvPr>
        </p:nvSpPr>
        <p:spPr/>
        <p:txBody>
          <a:bodyPr/>
          <a:lstStyle/>
          <a:p>
            <a:pPr lvl="0"/>
            <a:r>
              <a:rPr lang="en-US" b="1" dirty="0"/>
              <a:t>#4: Consistency and standards</a:t>
            </a:r>
            <a:endParaRPr lang="en-US" dirty="0"/>
          </a:p>
        </p:txBody>
      </p:sp>
      <p:sp>
        <p:nvSpPr>
          <p:cNvPr id="4" name="Segnaposto piè di pagina 3">
            <a:extLst>
              <a:ext uri="{FF2B5EF4-FFF2-40B4-BE49-F238E27FC236}">
                <a16:creationId xmlns:a16="http://schemas.microsoft.com/office/drawing/2014/main" id="{D49E28B5-66C3-43DE-9184-A709DD00B4EF}"/>
              </a:ext>
            </a:extLst>
          </p:cNvPr>
          <p:cNvSpPr>
            <a:spLocks noGrp="1"/>
          </p:cNvSpPr>
          <p:nvPr>
            <p:ph type="ftr" sz="quarter" idx="10"/>
          </p:nvPr>
        </p:nvSpPr>
        <p:spPr>
          <a:xfrm>
            <a:off x="4038600" y="6492875"/>
            <a:ext cx="4114800" cy="365125"/>
          </a:xfrm>
        </p:spPr>
        <p:txBody>
          <a:bodyPr/>
          <a:lstStyle/>
          <a:p>
            <a:r>
              <a:rPr lang="it-IT"/>
              <a:t>Human Computer Interaction</a:t>
            </a:r>
            <a:endParaRPr lang="it-IT" dirty="0"/>
          </a:p>
        </p:txBody>
      </p:sp>
      <p:pic>
        <p:nvPicPr>
          <p:cNvPr id="8" name="Immagine 7" descr="Immagine che contiene screenshot&#10;&#10;Descrizione generata automaticamente">
            <a:extLst>
              <a:ext uri="{FF2B5EF4-FFF2-40B4-BE49-F238E27FC236}">
                <a16:creationId xmlns:a16="http://schemas.microsoft.com/office/drawing/2014/main" id="{364B2348-CFF0-48D8-8287-F365B6A502ED}"/>
              </a:ext>
            </a:extLst>
          </p:cNvPr>
          <p:cNvPicPr>
            <a:picLocks noChangeAspect="1"/>
          </p:cNvPicPr>
          <p:nvPr/>
        </p:nvPicPr>
        <p:blipFill>
          <a:blip r:embed="rId3"/>
          <a:stretch>
            <a:fillRect/>
          </a:stretch>
        </p:blipFill>
        <p:spPr>
          <a:xfrm>
            <a:off x="1028407" y="2866364"/>
            <a:ext cx="4407294" cy="24508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Graphic 6" descr="Smiling face with solid fill with solid fill">
            <a:extLst>
              <a:ext uri="{FF2B5EF4-FFF2-40B4-BE49-F238E27FC236}">
                <a16:creationId xmlns:a16="http://schemas.microsoft.com/office/drawing/2014/main" id="{0EBDFD82-9851-CC42-9F8B-AA3DC897B8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3485732"/>
            <a:ext cx="914400" cy="914400"/>
          </a:xfrm>
          <a:prstGeom prst="rect">
            <a:avLst/>
          </a:prstGeom>
        </p:spPr>
      </p:pic>
      <p:pic>
        <p:nvPicPr>
          <p:cNvPr id="2052" name="Picture 4" descr="MS Office suite maintains consistency within a family of products.">
            <a:extLst>
              <a:ext uri="{FF2B5EF4-FFF2-40B4-BE49-F238E27FC236}">
                <a16:creationId xmlns:a16="http://schemas.microsoft.com/office/drawing/2014/main" id="{20B0F8D2-B5D5-1943-A484-25E6B786DE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6299" y="1485106"/>
            <a:ext cx="5192158" cy="291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9814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E80EBCE6-2130-4E14-B458-3CF0A065A36F}"/>
              </a:ext>
            </a:extLst>
          </p:cNvPr>
          <p:cNvSpPr>
            <a:spLocks noGrp="1"/>
          </p:cNvSpPr>
          <p:nvPr>
            <p:ph idx="1"/>
          </p:nvPr>
        </p:nvSpPr>
        <p:spPr/>
        <p:txBody>
          <a:bodyPr/>
          <a:lstStyle/>
          <a:p>
            <a:r>
              <a:rPr lang="en-US" dirty="0"/>
              <a:t>Consistent layout for dialogs and forms</a:t>
            </a:r>
          </a:p>
          <a:p>
            <a:pPr lvl="1"/>
            <a:r>
              <a:rPr lang="en-US" dirty="0"/>
              <a:t>E.g., position of the navigation elements</a:t>
            </a:r>
          </a:p>
          <a:p>
            <a:pPr lvl="1"/>
            <a:r>
              <a:rPr lang="en-US" dirty="0"/>
              <a:t>E.g., position of the confirmation buttons</a:t>
            </a:r>
          </a:p>
          <a:p>
            <a:r>
              <a:rPr lang="en-US" dirty="0"/>
              <a:t>Consistent meaning for Ok/Cancel, Yes/No choices</a:t>
            </a:r>
          </a:p>
          <a:p>
            <a:pPr lvl="1"/>
            <a:r>
              <a:rPr lang="en-US" dirty="0"/>
              <a:t>E.g., avoid: “Do you want to interrupt task?”</a:t>
            </a:r>
          </a:p>
          <a:p>
            <a:pPr lvl="1"/>
            <a:r>
              <a:rPr lang="en-US" dirty="0"/>
              <a:t>Still better, label buttons with the actual effect “Insert”, “Interrupt”, …</a:t>
            </a:r>
          </a:p>
          <a:p>
            <a:r>
              <a:rPr lang="en-US" dirty="0"/>
              <a:t>Categories, lists of names, geographical regions, </a:t>
            </a:r>
            <a:r>
              <a:rPr lang="en-US" dirty="0" err="1"/>
              <a:t>etc</a:t>
            </a:r>
            <a:r>
              <a:rPr lang="en-US" dirty="0"/>
              <a:t>, should be taken from “standard” vocabularies</a:t>
            </a:r>
          </a:p>
        </p:txBody>
      </p:sp>
      <p:sp>
        <p:nvSpPr>
          <p:cNvPr id="3" name="Titolo 2">
            <a:extLst>
              <a:ext uri="{FF2B5EF4-FFF2-40B4-BE49-F238E27FC236}">
                <a16:creationId xmlns:a16="http://schemas.microsoft.com/office/drawing/2014/main" id="{558E0D04-CCEA-49B1-BA75-5899FD7B28E4}"/>
              </a:ext>
            </a:extLst>
          </p:cNvPr>
          <p:cNvSpPr>
            <a:spLocks noGrp="1"/>
          </p:cNvSpPr>
          <p:nvPr>
            <p:ph type="title"/>
          </p:nvPr>
        </p:nvSpPr>
        <p:spPr/>
        <p:txBody>
          <a:bodyPr/>
          <a:lstStyle/>
          <a:p>
            <a:r>
              <a:rPr lang="en-US" dirty="0"/>
              <a:t>Suggestions</a:t>
            </a:r>
          </a:p>
        </p:txBody>
      </p:sp>
      <p:sp>
        <p:nvSpPr>
          <p:cNvPr id="4" name="Segnaposto piè di pagina 3">
            <a:extLst>
              <a:ext uri="{FF2B5EF4-FFF2-40B4-BE49-F238E27FC236}">
                <a16:creationId xmlns:a16="http://schemas.microsoft.com/office/drawing/2014/main" id="{05E86D12-6B20-4BA3-94D1-BFE90B772701}"/>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3869788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C5C8E5D7-E464-43C1-A9AC-8DD25F1843EB}"/>
              </a:ext>
            </a:extLst>
          </p:cNvPr>
          <p:cNvSpPr>
            <a:spLocks noGrp="1"/>
          </p:cNvSpPr>
          <p:nvPr>
            <p:ph type="title"/>
          </p:nvPr>
        </p:nvSpPr>
        <p:spPr/>
        <p:txBody>
          <a:bodyPr/>
          <a:lstStyle/>
          <a:p>
            <a:r>
              <a:rPr lang="en-US" dirty="0"/>
              <a:t>Examples</a:t>
            </a:r>
          </a:p>
        </p:txBody>
      </p:sp>
      <p:sp>
        <p:nvSpPr>
          <p:cNvPr id="4" name="Segnaposto piè di pagina 3">
            <a:extLst>
              <a:ext uri="{FF2B5EF4-FFF2-40B4-BE49-F238E27FC236}">
                <a16:creationId xmlns:a16="http://schemas.microsoft.com/office/drawing/2014/main" id="{4B550D0C-F3DC-48EB-8D60-519E28E0AAC4}"/>
              </a:ext>
            </a:extLst>
          </p:cNvPr>
          <p:cNvSpPr>
            <a:spLocks noGrp="1"/>
          </p:cNvSpPr>
          <p:nvPr>
            <p:ph type="ftr" sz="quarter" idx="10"/>
          </p:nvPr>
        </p:nvSpPr>
        <p:spPr/>
        <p:txBody>
          <a:bodyPr/>
          <a:lstStyle/>
          <a:p>
            <a:r>
              <a:rPr lang="it-IT"/>
              <a:t>Human Computer Interaction</a:t>
            </a:r>
            <a:endParaRPr lang="it-IT" dirty="0"/>
          </a:p>
        </p:txBody>
      </p:sp>
      <p:sp>
        <p:nvSpPr>
          <p:cNvPr id="5" name="Rettangolo 4">
            <a:extLst>
              <a:ext uri="{FF2B5EF4-FFF2-40B4-BE49-F238E27FC236}">
                <a16:creationId xmlns:a16="http://schemas.microsoft.com/office/drawing/2014/main" id="{0034287F-CCC6-41AE-90BD-7125F85E4564}"/>
              </a:ext>
            </a:extLst>
          </p:cNvPr>
          <p:cNvSpPr/>
          <p:nvPr/>
        </p:nvSpPr>
        <p:spPr>
          <a:xfrm>
            <a:off x="6596744" y="5847806"/>
            <a:ext cx="5532504" cy="276999"/>
          </a:xfrm>
          <a:prstGeom prst="rect">
            <a:avLst/>
          </a:prstGeom>
        </p:spPr>
        <p:txBody>
          <a:bodyPr wrap="square">
            <a:spAutoFit/>
          </a:bodyPr>
          <a:lstStyle/>
          <a:p>
            <a:r>
              <a:rPr lang="en-US" sz="1200" dirty="0"/>
              <a:t>source:  </a:t>
            </a:r>
            <a:r>
              <a:rPr lang="en-US" sz="1200" dirty="0">
                <a:hlinkClick r:id="rId3"/>
              </a:rPr>
              <a:t>https://docs.microsoft.com/en-us/windows/win32/uxguide/win-dialog-box</a:t>
            </a:r>
            <a:r>
              <a:rPr lang="en-US" sz="1200" dirty="0"/>
              <a:t> </a:t>
            </a:r>
          </a:p>
        </p:txBody>
      </p:sp>
      <p:grpSp>
        <p:nvGrpSpPr>
          <p:cNvPr id="12" name="Gruppo 11">
            <a:extLst>
              <a:ext uri="{FF2B5EF4-FFF2-40B4-BE49-F238E27FC236}">
                <a16:creationId xmlns:a16="http://schemas.microsoft.com/office/drawing/2014/main" id="{97E36B2C-8BA0-46C6-8799-64F16A7D7E68}"/>
              </a:ext>
            </a:extLst>
          </p:cNvPr>
          <p:cNvGrpSpPr/>
          <p:nvPr/>
        </p:nvGrpSpPr>
        <p:grpSpPr>
          <a:xfrm>
            <a:off x="1" y="1828493"/>
            <a:ext cx="12192000" cy="2135736"/>
            <a:chOff x="0" y="1742007"/>
            <a:chExt cx="12685713" cy="2222222"/>
          </a:xfrm>
        </p:grpSpPr>
        <p:pic>
          <p:nvPicPr>
            <p:cNvPr id="7" name="Immagine 6" descr="Immagine che contiene screenshot&#10;&#10;Descrizione generata automaticamente">
              <a:extLst>
                <a:ext uri="{FF2B5EF4-FFF2-40B4-BE49-F238E27FC236}">
                  <a16:creationId xmlns:a16="http://schemas.microsoft.com/office/drawing/2014/main" id="{3262B623-0251-4CA7-A412-891B8336443B}"/>
                </a:ext>
              </a:extLst>
            </p:cNvPr>
            <p:cNvPicPr>
              <a:picLocks noChangeAspect="1"/>
            </p:cNvPicPr>
            <p:nvPr/>
          </p:nvPicPr>
          <p:blipFill>
            <a:blip r:embed="rId4"/>
            <a:stretch>
              <a:fillRect/>
            </a:stretch>
          </p:blipFill>
          <p:spPr>
            <a:xfrm>
              <a:off x="0" y="1742007"/>
              <a:ext cx="4228571" cy="2222222"/>
            </a:xfrm>
            <a:prstGeom prst="rect">
              <a:avLst/>
            </a:prstGeom>
          </p:spPr>
        </p:pic>
        <p:pic>
          <p:nvPicPr>
            <p:cNvPr id="9" name="Immagine 8" descr="Immagine che contiene screenshot&#10;&#10;Descrizione generata automaticamente">
              <a:extLst>
                <a:ext uri="{FF2B5EF4-FFF2-40B4-BE49-F238E27FC236}">
                  <a16:creationId xmlns:a16="http://schemas.microsoft.com/office/drawing/2014/main" id="{774012D7-F547-42B8-85F9-77F992FB6F01}"/>
                </a:ext>
              </a:extLst>
            </p:cNvPr>
            <p:cNvPicPr>
              <a:picLocks noChangeAspect="1"/>
            </p:cNvPicPr>
            <p:nvPr/>
          </p:nvPicPr>
          <p:blipFill>
            <a:blip r:embed="rId5"/>
            <a:stretch>
              <a:fillRect/>
            </a:stretch>
          </p:blipFill>
          <p:spPr>
            <a:xfrm>
              <a:off x="4228571" y="1742007"/>
              <a:ext cx="4228571" cy="2222222"/>
            </a:xfrm>
            <a:prstGeom prst="rect">
              <a:avLst/>
            </a:prstGeom>
          </p:spPr>
        </p:pic>
        <p:pic>
          <p:nvPicPr>
            <p:cNvPr id="11" name="Immagine 10" descr="Immagine che contiene screenshot&#10;&#10;Descrizione generata automaticamente">
              <a:extLst>
                <a:ext uri="{FF2B5EF4-FFF2-40B4-BE49-F238E27FC236}">
                  <a16:creationId xmlns:a16="http://schemas.microsoft.com/office/drawing/2014/main" id="{BFFBD874-7816-4756-9991-14E2558A218A}"/>
                </a:ext>
              </a:extLst>
            </p:cNvPr>
            <p:cNvPicPr>
              <a:picLocks noChangeAspect="1"/>
            </p:cNvPicPr>
            <p:nvPr/>
          </p:nvPicPr>
          <p:blipFill>
            <a:blip r:embed="rId6"/>
            <a:stretch>
              <a:fillRect/>
            </a:stretch>
          </p:blipFill>
          <p:spPr>
            <a:xfrm>
              <a:off x="8457142" y="1742007"/>
              <a:ext cx="4228571" cy="2222222"/>
            </a:xfrm>
            <a:prstGeom prst="rect">
              <a:avLst/>
            </a:prstGeom>
          </p:spPr>
        </p:pic>
      </p:grpSp>
      <p:sp>
        <p:nvSpPr>
          <p:cNvPr id="13" name="CasellaDiTesto 12">
            <a:extLst>
              <a:ext uri="{FF2B5EF4-FFF2-40B4-BE49-F238E27FC236}">
                <a16:creationId xmlns:a16="http://schemas.microsoft.com/office/drawing/2014/main" id="{034E3931-4970-40C8-9EA7-DC3BF3749C86}"/>
              </a:ext>
            </a:extLst>
          </p:cNvPr>
          <p:cNvSpPr txBox="1"/>
          <p:nvPr/>
        </p:nvSpPr>
        <p:spPr>
          <a:xfrm>
            <a:off x="1701053" y="3917368"/>
            <a:ext cx="559769" cy="369332"/>
          </a:xfrm>
          <a:prstGeom prst="rect">
            <a:avLst/>
          </a:prstGeom>
          <a:noFill/>
        </p:spPr>
        <p:txBody>
          <a:bodyPr wrap="none" rtlCol="0">
            <a:spAutoFit/>
          </a:bodyPr>
          <a:lstStyle/>
          <a:p>
            <a:r>
              <a:rPr lang="en-US" dirty="0"/>
              <a:t>Bad</a:t>
            </a:r>
          </a:p>
        </p:txBody>
      </p:sp>
      <p:sp>
        <p:nvSpPr>
          <p:cNvPr id="14" name="CasellaDiTesto 13">
            <a:extLst>
              <a:ext uri="{FF2B5EF4-FFF2-40B4-BE49-F238E27FC236}">
                <a16:creationId xmlns:a16="http://schemas.microsoft.com/office/drawing/2014/main" id="{E4B707EE-D8FE-4AF5-ADEF-35C4327388E9}"/>
              </a:ext>
            </a:extLst>
          </p:cNvPr>
          <p:cNvSpPr txBox="1"/>
          <p:nvPr/>
        </p:nvSpPr>
        <p:spPr>
          <a:xfrm>
            <a:off x="5456243" y="3917368"/>
            <a:ext cx="1279517" cy="369332"/>
          </a:xfrm>
          <a:prstGeom prst="rect">
            <a:avLst/>
          </a:prstGeom>
          <a:noFill/>
        </p:spPr>
        <p:txBody>
          <a:bodyPr wrap="none" rtlCol="0">
            <a:spAutoFit/>
          </a:bodyPr>
          <a:lstStyle/>
          <a:p>
            <a:pPr algn="ctr"/>
            <a:r>
              <a:rPr lang="en-US" dirty="0"/>
              <a:t>Acceptable</a:t>
            </a:r>
          </a:p>
        </p:txBody>
      </p:sp>
      <p:sp>
        <p:nvSpPr>
          <p:cNvPr id="15" name="CasellaDiTesto 14">
            <a:extLst>
              <a:ext uri="{FF2B5EF4-FFF2-40B4-BE49-F238E27FC236}">
                <a16:creationId xmlns:a16="http://schemas.microsoft.com/office/drawing/2014/main" id="{FEE991F6-FC16-4235-9CF3-F376BA1AD969}"/>
              </a:ext>
            </a:extLst>
          </p:cNvPr>
          <p:cNvSpPr txBox="1"/>
          <p:nvPr/>
        </p:nvSpPr>
        <p:spPr>
          <a:xfrm>
            <a:off x="9757487" y="3917368"/>
            <a:ext cx="805029" cy="369332"/>
          </a:xfrm>
          <a:prstGeom prst="rect">
            <a:avLst/>
          </a:prstGeom>
          <a:noFill/>
        </p:spPr>
        <p:txBody>
          <a:bodyPr wrap="none" rtlCol="0">
            <a:spAutoFit/>
          </a:bodyPr>
          <a:lstStyle/>
          <a:p>
            <a:pPr algn="ctr"/>
            <a:r>
              <a:rPr lang="en-US" dirty="0"/>
              <a:t>Better</a:t>
            </a:r>
          </a:p>
        </p:txBody>
      </p:sp>
    </p:spTree>
    <p:extLst>
      <p:ext uri="{BB962C8B-B14F-4D97-AF65-F5344CB8AC3E}">
        <p14:creationId xmlns:p14="http://schemas.microsoft.com/office/powerpoint/2010/main" val="14994529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B30C1D98-34A8-4A78-BFB3-7C1876C76737}"/>
              </a:ext>
            </a:extLst>
          </p:cNvPr>
          <p:cNvSpPr>
            <a:spLocks noGrp="1"/>
          </p:cNvSpPr>
          <p:nvPr>
            <p:ph idx="1"/>
          </p:nvPr>
        </p:nvSpPr>
        <p:spPr/>
        <p:txBody>
          <a:bodyPr/>
          <a:lstStyle/>
          <a:p>
            <a:pPr lvl="0"/>
            <a:r>
              <a:rPr lang="en-US" dirty="0"/>
              <a:t>Even better than good error messages is a careful design which prevents a problem from occurring in the first place. Either eliminate error-prone conditions or check for them and present users with a confirmation option before they commit to the action.</a:t>
            </a:r>
          </a:p>
        </p:txBody>
      </p:sp>
      <p:sp>
        <p:nvSpPr>
          <p:cNvPr id="3" name="Titolo 2">
            <a:extLst>
              <a:ext uri="{FF2B5EF4-FFF2-40B4-BE49-F238E27FC236}">
                <a16:creationId xmlns:a16="http://schemas.microsoft.com/office/drawing/2014/main" id="{DD0638CA-CF72-499C-9E3D-F33B4BA0BD85}"/>
              </a:ext>
            </a:extLst>
          </p:cNvPr>
          <p:cNvSpPr>
            <a:spLocks noGrp="1"/>
          </p:cNvSpPr>
          <p:nvPr>
            <p:ph type="title"/>
          </p:nvPr>
        </p:nvSpPr>
        <p:spPr/>
        <p:txBody>
          <a:bodyPr/>
          <a:lstStyle/>
          <a:p>
            <a:pPr lvl="0"/>
            <a:r>
              <a:rPr lang="en-US" b="1" dirty="0"/>
              <a:t>#5: Error prevention</a:t>
            </a:r>
            <a:endParaRPr lang="en-US" dirty="0"/>
          </a:p>
        </p:txBody>
      </p:sp>
      <p:sp>
        <p:nvSpPr>
          <p:cNvPr id="4" name="Segnaposto piè di pagina 3">
            <a:extLst>
              <a:ext uri="{FF2B5EF4-FFF2-40B4-BE49-F238E27FC236}">
                <a16:creationId xmlns:a16="http://schemas.microsoft.com/office/drawing/2014/main" id="{C8F5D2E1-8888-4AED-BC8F-5F777AE5948B}"/>
              </a:ext>
            </a:extLst>
          </p:cNvPr>
          <p:cNvSpPr>
            <a:spLocks noGrp="1"/>
          </p:cNvSpPr>
          <p:nvPr>
            <p:ph type="ftr" sz="quarter" idx="10"/>
          </p:nvPr>
        </p:nvSpPr>
        <p:spPr/>
        <p:txBody>
          <a:bodyPr/>
          <a:lstStyle/>
          <a:p>
            <a:r>
              <a:rPr lang="it-IT"/>
              <a:t>Human Computer Interaction</a:t>
            </a:r>
            <a:endParaRPr lang="it-IT" dirty="0"/>
          </a:p>
        </p:txBody>
      </p:sp>
      <p:sp>
        <p:nvSpPr>
          <p:cNvPr id="9" name="Rettangolo 8">
            <a:extLst>
              <a:ext uri="{FF2B5EF4-FFF2-40B4-BE49-F238E27FC236}">
                <a16:creationId xmlns:a16="http://schemas.microsoft.com/office/drawing/2014/main" id="{9186F21D-DCB0-4310-95AA-A8A4DA2472B9}"/>
              </a:ext>
            </a:extLst>
          </p:cNvPr>
          <p:cNvSpPr/>
          <p:nvPr/>
        </p:nvSpPr>
        <p:spPr>
          <a:xfrm>
            <a:off x="7907258" y="4731056"/>
            <a:ext cx="3578884" cy="646331"/>
          </a:xfrm>
          <a:prstGeom prst="rect">
            <a:avLst/>
          </a:prstGeom>
        </p:spPr>
        <p:txBody>
          <a:bodyPr wrap="square">
            <a:spAutoFit/>
          </a:bodyPr>
          <a:lstStyle/>
          <a:p>
            <a:r>
              <a:rPr lang="en-US" dirty="0">
                <a:hlinkClick r:id="rId2"/>
              </a:rPr>
              <a:t>https://www.nngroup.com/articles/slips/</a:t>
            </a:r>
            <a:r>
              <a:rPr lang="en-US" dirty="0"/>
              <a:t> </a:t>
            </a:r>
          </a:p>
        </p:txBody>
      </p:sp>
      <p:pic>
        <p:nvPicPr>
          <p:cNvPr id="10" name="Immagine 9">
            <a:extLst>
              <a:ext uri="{FF2B5EF4-FFF2-40B4-BE49-F238E27FC236}">
                <a16:creationId xmlns:a16="http://schemas.microsoft.com/office/drawing/2014/main" id="{F0613618-EC66-4A6E-906A-C50792915E8A}"/>
              </a:ext>
            </a:extLst>
          </p:cNvPr>
          <p:cNvPicPr>
            <a:picLocks noChangeAspect="1"/>
          </p:cNvPicPr>
          <p:nvPr/>
        </p:nvPicPr>
        <p:blipFill>
          <a:blip r:embed="rId3"/>
          <a:stretch>
            <a:fillRect/>
          </a:stretch>
        </p:blipFill>
        <p:spPr>
          <a:xfrm>
            <a:off x="7033460" y="4577971"/>
            <a:ext cx="952500" cy="952500"/>
          </a:xfrm>
          <a:prstGeom prst="rect">
            <a:avLst/>
          </a:prstGeom>
        </p:spPr>
      </p:pic>
    </p:spTree>
    <p:extLst>
      <p:ext uri="{BB962C8B-B14F-4D97-AF65-F5344CB8AC3E}">
        <p14:creationId xmlns:p14="http://schemas.microsoft.com/office/powerpoint/2010/main" val="951565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6AFFF16A-4030-40A6-96EB-FDFBE4965B0A}"/>
              </a:ext>
            </a:extLst>
          </p:cNvPr>
          <p:cNvSpPr>
            <a:spLocks noGrp="1"/>
          </p:cNvSpPr>
          <p:nvPr>
            <p:ph idx="1"/>
          </p:nvPr>
        </p:nvSpPr>
        <p:spPr/>
        <p:txBody>
          <a:bodyPr/>
          <a:lstStyle/>
          <a:p>
            <a:r>
              <a:rPr lang="en-US" dirty="0"/>
              <a:t>Preventing data loss</a:t>
            </a:r>
          </a:p>
          <a:p>
            <a:r>
              <a:rPr lang="en-US" dirty="0"/>
              <a:t>Prevent clutter</a:t>
            </a:r>
          </a:p>
          <a:p>
            <a:r>
              <a:rPr lang="en-US" dirty="0"/>
              <a:t>Prevent confusing flow</a:t>
            </a:r>
          </a:p>
          <a:p>
            <a:r>
              <a:rPr lang="en-US" dirty="0"/>
              <a:t>Prevent bad input</a:t>
            </a:r>
          </a:p>
          <a:p>
            <a:r>
              <a:rPr lang="en-US" dirty="0"/>
              <a:t>Prevent unnecessary constraints (e.g., provide defaults for missing data)</a:t>
            </a:r>
          </a:p>
        </p:txBody>
      </p:sp>
      <p:sp>
        <p:nvSpPr>
          <p:cNvPr id="3" name="Titolo 2">
            <a:extLst>
              <a:ext uri="{FF2B5EF4-FFF2-40B4-BE49-F238E27FC236}">
                <a16:creationId xmlns:a16="http://schemas.microsoft.com/office/drawing/2014/main" id="{5854838B-A07F-48CF-9E4B-888C898C9CE5}"/>
              </a:ext>
            </a:extLst>
          </p:cNvPr>
          <p:cNvSpPr>
            <a:spLocks noGrp="1"/>
          </p:cNvSpPr>
          <p:nvPr>
            <p:ph type="title"/>
          </p:nvPr>
        </p:nvSpPr>
        <p:spPr/>
        <p:txBody>
          <a:bodyPr/>
          <a:lstStyle/>
          <a:p>
            <a:r>
              <a:rPr lang="en-US" dirty="0"/>
              <a:t>Suggestions</a:t>
            </a:r>
          </a:p>
        </p:txBody>
      </p:sp>
      <p:sp>
        <p:nvSpPr>
          <p:cNvPr id="4" name="Segnaposto piè di pagina 3">
            <a:extLst>
              <a:ext uri="{FF2B5EF4-FFF2-40B4-BE49-F238E27FC236}">
                <a16:creationId xmlns:a16="http://schemas.microsoft.com/office/drawing/2014/main" id="{61480092-A60E-468E-ABE6-2AC70E4062E9}"/>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26726283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DD0638CA-CF72-499C-9E3D-F33B4BA0BD85}"/>
              </a:ext>
            </a:extLst>
          </p:cNvPr>
          <p:cNvSpPr>
            <a:spLocks noGrp="1"/>
          </p:cNvSpPr>
          <p:nvPr>
            <p:ph type="title"/>
          </p:nvPr>
        </p:nvSpPr>
        <p:spPr/>
        <p:txBody>
          <a:bodyPr/>
          <a:lstStyle/>
          <a:p>
            <a:pPr lvl="0"/>
            <a:r>
              <a:rPr lang="en-US" b="1" dirty="0"/>
              <a:t>#5: Error prevention</a:t>
            </a:r>
            <a:endParaRPr lang="en-US" dirty="0"/>
          </a:p>
        </p:txBody>
      </p:sp>
      <p:sp>
        <p:nvSpPr>
          <p:cNvPr id="4" name="Segnaposto piè di pagina 3">
            <a:extLst>
              <a:ext uri="{FF2B5EF4-FFF2-40B4-BE49-F238E27FC236}">
                <a16:creationId xmlns:a16="http://schemas.microsoft.com/office/drawing/2014/main" id="{C8F5D2E1-8888-4AED-BC8F-5F777AE5948B}"/>
              </a:ext>
            </a:extLst>
          </p:cNvPr>
          <p:cNvSpPr>
            <a:spLocks noGrp="1"/>
          </p:cNvSpPr>
          <p:nvPr>
            <p:ph type="ftr" sz="quarter" idx="10"/>
          </p:nvPr>
        </p:nvSpPr>
        <p:spPr/>
        <p:txBody>
          <a:bodyPr/>
          <a:lstStyle/>
          <a:p>
            <a:r>
              <a:rPr lang="it-IT"/>
              <a:t>Human Computer Interaction</a:t>
            </a:r>
            <a:endParaRPr lang="it-IT" dirty="0"/>
          </a:p>
        </p:txBody>
      </p:sp>
      <p:pic>
        <p:nvPicPr>
          <p:cNvPr id="3074" name="Picture 2">
            <a:extLst>
              <a:ext uri="{FF2B5EF4-FFF2-40B4-BE49-F238E27FC236}">
                <a16:creationId xmlns:a16="http://schemas.microsoft.com/office/drawing/2014/main" id="{3B70C028-DDF6-5F40-B2B9-0527DED6B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1639" y="1834124"/>
            <a:ext cx="7835997" cy="3828210"/>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Sad face with solid fill with solid fill">
            <a:extLst>
              <a:ext uri="{FF2B5EF4-FFF2-40B4-BE49-F238E27FC236}">
                <a16:creationId xmlns:a16="http://schemas.microsoft.com/office/drawing/2014/main" id="{3D2A3C0F-2121-7F4A-BC48-8315E16727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3352" y="2971800"/>
            <a:ext cx="914400" cy="914400"/>
          </a:xfrm>
          <a:prstGeom prst="rect">
            <a:avLst/>
          </a:prstGeom>
        </p:spPr>
      </p:pic>
    </p:spTree>
    <p:extLst>
      <p:ext uri="{BB962C8B-B14F-4D97-AF65-F5344CB8AC3E}">
        <p14:creationId xmlns:p14="http://schemas.microsoft.com/office/powerpoint/2010/main" val="19373426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DD0638CA-CF72-499C-9E3D-F33B4BA0BD85}"/>
              </a:ext>
            </a:extLst>
          </p:cNvPr>
          <p:cNvSpPr>
            <a:spLocks noGrp="1"/>
          </p:cNvSpPr>
          <p:nvPr>
            <p:ph type="title"/>
          </p:nvPr>
        </p:nvSpPr>
        <p:spPr/>
        <p:txBody>
          <a:bodyPr/>
          <a:lstStyle/>
          <a:p>
            <a:pPr lvl="0"/>
            <a:r>
              <a:rPr lang="en-US" b="1" dirty="0"/>
              <a:t>#5: Error prevention</a:t>
            </a:r>
            <a:endParaRPr lang="en-US" dirty="0"/>
          </a:p>
        </p:txBody>
      </p:sp>
      <p:sp>
        <p:nvSpPr>
          <p:cNvPr id="4" name="Segnaposto piè di pagina 3">
            <a:extLst>
              <a:ext uri="{FF2B5EF4-FFF2-40B4-BE49-F238E27FC236}">
                <a16:creationId xmlns:a16="http://schemas.microsoft.com/office/drawing/2014/main" id="{C8F5D2E1-8888-4AED-BC8F-5F777AE5948B}"/>
              </a:ext>
            </a:extLst>
          </p:cNvPr>
          <p:cNvSpPr>
            <a:spLocks noGrp="1"/>
          </p:cNvSpPr>
          <p:nvPr>
            <p:ph type="ftr" sz="quarter" idx="10"/>
          </p:nvPr>
        </p:nvSpPr>
        <p:spPr/>
        <p:txBody>
          <a:bodyPr/>
          <a:lstStyle/>
          <a:p>
            <a:r>
              <a:rPr lang="it-IT"/>
              <a:t>Human Computer Interaction</a:t>
            </a:r>
            <a:endParaRPr lang="it-IT" dirty="0"/>
          </a:p>
        </p:txBody>
      </p:sp>
      <p:pic>
        <p:nvPicPr>
          <p:cNvPr id="6" name="Immagine 5" descr="Immagine che contiene screenshot&#10;&#10;Descrizione generata automaticamente">
            <a:extLst>
              <a:ext uri="{FF2B5EF4-FFF2-40B4-BE49-F238E27FC236}">
                <a16:creationId xmlns:a16="http://schemas.microsoft.com/office/drawing/2014/main" id="{1AA9BE87-8E2C-45A9-9093-E75DA6E3F463}"/>
              </a:ext>
            </a:extLst>
          </p:cNvPr>
          <p:cNvPicPr>
            <a:picLocks noChangeAspect="1"/>
          </p:cNvPicPr>
          <p:nvPr/>
        </p:nvPicPr>
        <p:blipFill>
          <a:blip r:embed="rId3"/>
          <a:stretch>
            <a:fillRect/>
          </a:stretch>
        </p:blipFill>
        <p:spPr>
          <a:xfrm>
            <a:off x="1028694" y="2813126"/>
            <a:ext cx="4139682" cy="1231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magine 7" descr="Immagine che contiene screenshot&#10;&#10;Descrizione generata automaticamente">
            <a:extLst>
              <a:ext uri="{FF2B5EF4-FFF2-40B4-BE49-F238E27FC236}">
                <a16:creationId xmlns:a16="http://schemas.microsoft.com/office/drawing/2014/main" id="{A4F9C280-A939-43E2-AED9-DE0C0B37D96E}"/>
              </a:ext>
            </a:extLst>
          </p:cNvPr>
          <p:cNvPicPr>
            <a:picLocks noChangeAspect="1"/>
          </p:cNvPicPr>
          <p:nvPr/>
        </p:nvPicPr>
        <p:blipFill>
          <a:blip r:embed="rId4"/>
          <a:stretch>
            <a:fillRect/>
          </a:stretch>
        </p:blipFill>
        <p:spPr>
          <a:xfrm>
            <a:off x="7023625" y="2705190"/>
            <a:ext cx="4076190" cy="14476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Graphic 6" descr="Smiling face with solid fill with solid fill">
            <a:extLst>
              <a:ext uri="{FF2B5EF4-FFF2-40B4-BE49-F238E27FC236}">
                <a16:creationId xmlns:a16="http://schemas.microsoft.com/office/drawing/2014/main" id="{B38010F0-8A29-6F41-A1F2-BD9FADF47C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0235" y="2971799"/>
            <a:ext cx="914400" cy="914400"/>
          </a:xfrm>
          <a:prstGeom prst="rect">
            <a:avLst/>
          </a:prstGeom>
        </p:spPr>
      </p:pic>
    </p:spTree>
    <p:extLst>
      <p:ext uri="{BB962C8B-B14F-4D97-AF65-F5344CB8AC3E}">
        <p14:creationId xmlns:p14="http://schemas.microsoft.com/office/powerpoint/2010/main" val="40501724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DD0638CA-CF72-499C-9E3D-F33B4BA0BD85}"/>
              </a:ext>
            </a:extLst>
          </p:cNvPr>
          <p:cNvSpPr>
            <a:spLocks noGrp="1"/>
          </p:cNvSpPr>
          <p:nvPr>
            <p:ph type="title"/>
          </p:nvPr>
        </p:nvSpPr>
        <p:spPr/>
        <p:txBody>
          <a:bodyPr/>
          <a:lstStyle/>
          <a:p>
            <a:pPr lvl="0"/>
            <a:r>
              <a:rPr lang="en-US" b="1" dirty="0"/>
              <a:t>#5: Error prevention</a:t>
            </a:r>
            <a:endParaRPr lang="en-US" dirty="0"/>
          </a:p>
        </p:txBody>
      </p:sp>
      <p:sp>
        <p:nvSpPr>
          <p:cNvPr id="4" name="Segnaposto piè di pagina 3">
            <a:extLst>
              <a:ext uri="{FF2B5EF4-FFF2-40B4-BE49-F238E27FC236}">
                <a16:creationId xmlns:a16="http://schemas.microsoft.com/office/drawing/2014/main" id="{C8F5D2E1-8888-4AED-BC8F-5F777AE5948B}"/>
              </a:ext>
            </a:extLst>
          </p:cNvPr>
          <p:cNvSpPr>
            <a:spLocks noGrp="1"/>
          </p:cNvSpPr>
          <p:nvPr>
            <p:ph type="ftr" sz="quarter" idx="10"/>
          </p:nvPr>
        </p:nvSpPr>
        <p:spPr/>
        <p:txBody>
          <a:bodyPr/>
          <a:lstStyle/>
          <a:p>
            <a:r>
              <a:rPr lang="it-IT"/>
              <a:t>Human Computer Interaction</a:t>
            </a:r>
            <a:endParaRPr lang="it-IT" dirty="0"/>
          </a:p>
        </p:txBody>
      </p:sp>
      <p:pic>
        <p:nvPicPr>
          <p:cNvPr id="8" name="Graphic 7" descr="Smiling face with solid fill with solid fill">
            <a:extLst>
              <a:ext uri="{FF2B5EF4-FFF2-40B4-BE49-F238E27FC236}">
                <a16:creationId xmlns:a16="http://schemas.microsoft.com/office/drawing/2014/main" id="{BE0D5CD4-F974-F74F-80AE-8828D9B316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3102293"/>
            <a:ext cx="914400" cy="914400"/>
          </a:xfrm>
          <a:prstGeom prst="rect">
            <a:avLst/>
          </a:prstGeom>
        </p:spPr>
      </p:pic>
      <p:pic>
        <p:nvPicPr>
          <p:cNvPr id="4098" name="Picture 2">
            <a:extLst>
              <a:ext uri="{FF2B5EF4-FFF2-40B4-BE49-F238E27FC236}">
                <a16:creationId xmlns:a16="http://schemas.microsoft.com/office/drawing/2014/main" id="{09D3FF27-821A-F94E-8D20-69F5B0475C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964" y="2767682"/>
            <a:ext cx="4957038" cy="24075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A332ED7B-8603-1F47-8CE9-B750F7D8C3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5899" y="2046279"/>
            <a:ext cx="37338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503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3E215D1C-0359-4528-8697-5E1811851DE5}"/>
              </a:ext>
            </a:extLst>
          </p:cNvPr>
          <p:cNvSpPr>
            <a:spLocks noGrp="1"/>
          </p:cNvSpPr>
          <p:nvPr>
            <p:ph idx="1"/>
          </p:nvPr>
        </p:nvSpPr>
        <p:spPr/>
        <p:txBody>
          <a:bodyPr/>
          <a:lstStyle/>
          <a:p>
            <a:pPr lvl="0"/>
            <a:r>
              <a:rPr lang="en-US" dirty="0"/>
              <a:t>Minimize the user's memory load by making objects, actions, and options visible. The user should not have to remember information from one part of the interface to another. Instructions for use of the system should be visible or easily retrievable whenever appropriate.</a:t>
            </a:r>
          </a:p>
        </p:txBody>
      </p:sp>
      <p:sp>
        <p:nvSpPr>
          <p:cNvPr id="3" name="Titolo 2">
            <a:extLst>
              <a:ext uri="{FF2B5EF4-FFF2-40B4-BE49-F238E27FC236}">
                <a16:creationId xmlns:a16="http://schemas.microsoft.com/office/drawing/2014/main" id="{AF688060-FE08-4AF3-B2E9-3BE46449F109}"/>
              </a:ext>
            </a:extLst>
          </p:cNvPr>
          <p:cNvSpPr>
            <a:spLocks noGrp="1"/>
          </p:cNvSpPr>
          <p:nvPr>
            <p:ph type="title"/>
          </p:nvPr>
        </p:nvSpPr>
        <p:spPr/>
        <p:txBody>
          <a:bodyPr/>
          <a:lstStyle/>
          <a:p>
            <a:pPr lvl="0"/>
            <a:r>
              <a:rPr lang="en-US" b="1" dirty="0"/>
              <a:t>#6: Recognition rather than recall</a:t>
            </a:r>
            <a:endParaRPr lang="en-US" dirty="0"/>
          </a:p>
        </p:txBody>
      </p:sp>
      <p:sp>
        <p:nvSpPr>
          <p:cNvPr id="4" name="Segnaposto piè di pagina 3">
            <a:extLst>
              <a:ext uri="{FF2B5EF4-FFF2-40B4-BE49-F238E27FC236}">
                <a16:creationId xmlns:a16="http://schemas.microsoft.com/office/drawing/2014/main" id="{F122CA56-1CC9-4A66-BEDE-24C7187B7BC6}"/>
              </a:ext>
            </a:extLst>
          </p:cNvPr>
          <p:cNvSpPr>
            <a:spLocks noGrp="1"/>
          </p:cNvSpPr>
          <p:nvPr>
            <p:ph type="ftr" sz="quarter" idx="10"/>
          </p:nvPr>
        </p:nvSpPr>
        <p:spPr/>
        <p:txBody>
          <a:bodyPr/>
          <a:lstStyle/>
          <a:p>
            <a:r>
              <a:rPr lang="it-IT"/>
              <a:t>Human Computer Interaction</a:t>
            </a:r>
            <a:endParaRPr lang="it-IT" dirty="0"/>
          </a:p>
        </p:txBody>
      </p:sp>
      <p:sp>
        <p:nvSpPr>
          <p:cNvPr id="9" name="Rettangolo 8">
            <a:extLst>
              <a:ext uri="{FF2B5EF4-FFF2-40B4-BE49-F238E27FC236}">
                <a16:creationId xmlns:a16="http://schemas.microsoft.com/office/drawing/2014/main" id="{7C9AA2C8-7B43-4D02-ABFE-681DF15CD540}"/>
              </a:ext>
            </a:extLst>
          </p:cNvPr>
          <p:cNvSpPr/>
          <p:nvPr/>
        </p:nvSpPr>
        <p:spPr>
          <a:xfrm>
            <a:off x="7907258" y="4731056"/>
            <a:ext cx="3578884" cy="646331"/>
          </a:xfrm>
          <a:prstGeom prst="rect">
            <a:avLst/>
          </a:prstGeom>
        </p:spPr>
        <p:txBody>
          <a:bodyPr wrap="square">
            <a:spAutoFit/>
          </a:bodyPr>
          <a:lstStyle/>
          <a:p>
            <a:r>
              <a:rPr lang="en-US" dirty="0">
                <a:hlinkClick r:id="rId2"/>
              </a:rPr>
              <a:t>https://www.nngroup.com/articles/recognition-and-recall/</a:t>
            </a:r>
            <a:r>
              <a:rPr lang="en-US" dirty="0"/>
              <a:t> </a:t>
            </a:r>
          </a:p>
        </p:txBody>
      </p:sp>
      <p:pic>
        <p:nvPicPr>
          <p:cNvPr id="10" name="Immagine 9">
            <a:extLst>
              <a:ext uri="{FF2B5EF4-FFF2-40B4-BE49-F238E27FC236}">
                <a16:creationId xmlns:a16="http://schemas.microsoft.com/office/drawing/2014/main" id="{291A00D8-DF95-405A-B798-61650866A510}"/>
              </a:ext>
            </a:extLst>
          </p:cNvPr>
          <p:cNvPicPr>
            <a:picLocks noChangeAspect="1"/>
          </p:cNvPicPr>
          <p:nvPr/>
        </p:nvPicPr>
        <p:blipFill>
          <a:blip r:embed="rId3"/>
          <a:stretch>
            <a:fillRect/>
          </a:stretch>
        </p:blipFill>
        <p:spPr>
          <a:xfrm>
            <a:off x="7033460" y="4577971"/>
            <a:ext cx="952500" cy="952500"/>
          </a:xfrm>
          <a:prstGeom prst="rect">
            <a:avLst/>
          </a:prstGeom>
        </p:spPr>
      </p:pic>
    </p:spTree>
    <p:extLst>
      <p:ext uri="{BB962C8B-B14F-4D97-AF65-F5344CB8AC3E}">
        <p14:creationId xmlns:p14="http://schemas.microsoft.com/office/powerpoint/2010/main" val="29549924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F688060-FE08-4AF3-B2E9-3BE46449F109}"/>
              </a:ext>
            </a:extLst>
          </p:cNvPr>
          <p:cNvSpPr>
            <a:spLocks noGrp="1"/>
          </p:cNvSpPr>
          <p:nvPr>
            <p:ph type="title"/>
          </p:nvPr>
        </p:nvSpPr>
        <p:spPr/>
        <p:txBody>
          <a:bodyPr/>
          <a:lstStyle/>
          <a:p>
            <a:pPr lvl="0"/>
            <a:r>
              <a:rPr lang="en-US" b="1" dirty="0"/>
              <a:t>#6: Recognition rather than recall</a:t>
            </a:r>
            <a:endParaRPr lang="en-US" dirty="0"/>
          </a:p>
        </p:txBody>
      </p:sp>
      <p:sp>
        <p:nvSpPr>
          <p:cNvPr id="4" name="Segnaposto piè di pagina 3">
            <a:extLst>
              <a:ext uri="{FF2B5EF4-FFF2-40B4-BE49-F238E27FC236}">
                <a16:creationId xmlns:a16="http://schemas.microsoft.com/office/drawing/2014/main" id="{F122CA56-1CC9-4A66-BEDE-24C7187B7BC6}"/>
              </a:ext>
            </a:extLst>
          </p:cNvPr>
          <p:cNvSpPr>
            <a:spLocks noGrp="1"/>
          </p:cNvSpPr>
          <p:nvPr>
            <p:ph type="ftr" sz="quarter" idx="10"/>
          </p:nvPr>
        </p:nvSpPr>
        <p:spPr/>
        <p:txBody>
          <a:bodyPr/>
          <a:lstStyle/>
          <a:p>
            <a:r>
              <a:rPr lang="it-IT"/>
              <a:t>Human Computer Interaction</a:t>
            </a:r>
            <a:endParaRPr lang="it-IT" dirty="0"/>
          </a:p>
        </p:txBody>
      </p:sp>
      <p:pic>
        <p:nvPicPr>
          <p:cNvPr id="6" name="Immagine 5" descr="Immagine che contiene screenshot&#10;&#10;Descrizione generata automaticamente">
            <a:extLst>
              <a:ext uri="{FF2B5EF4-FFF2-40B4-BE49-F238E27FC236}">
                <a16:creationId xmlns:a16="http://schemas.microsoft.com/office/drawing/2014/main" id="{61A36E24-7F9B-41F3-9163-1140E11D320F}"/>
              </a:ext>
            </a:extLst>
          </p:cNvPr>
          <p:cNvPicPr>
            <a:picLocks noChangeAspect="1"/>
          </p:cNvPicPr>
          <p:nvPr/>
        </p:nvPicPr>
        <p:blipFill>
          <a:blip r:embed="rId3"/>
          <a:stretch>
            <a:fillRect/>
          </a:stretch>
        </p:blipFill>
        <p:spPr>
          <a:xfrm>
            <a:off x="1273974" y="1793026"/>
            <a:ext cx="3624370" cy="28325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magine 7" descr="Immagine che contiene screenshot&#10;&#10;Descrizione generata automaticamente">
            <a:extLst>
              <a:ext uri="{FF2B5EF4-FFF2-40B4-BE49-F238E27FC236}">
                <a16:creationId xmlns:a16="http://schemas.microsoft.com/office/drawing/2014/main" id="{50AD544F-D79C-46BB-A03C-B565EF3BBF69}"/>
              </a:ext>
            </a:extLst>
          </p:cNvPr>
          <p:cNvPicPr>
            <a:picLocks noChangeAspect="1"/>
          </p:cNvPicPr>
          <p:nvPr/>
        </p:nvPicPr>
        <p:blipFill>
          <a:blip r:embed="rId4"/>
          <a:stretch>
            <a:fillRect/>
          </a:stretch>
        </p:blipFill>
        <p:spPr>
          <a:xfrm>
            <a:off x="7293656" y="2841223"/>
            <a:ext cx="3077928" cy="27099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Graphic 6" descr="Smiling face with solid fill with solid fill">
            <a:extLst>
              <a:ext uri="{FF2B5EF4-FFF2-40B4-BE49-F238E27FC236}">
                <a16:creationId xmlns:a16="http://schemas.microsoft.com/office/drawing/2014/main" id="{3FB71F50-12EF-3640-B75B-9C79B31629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2132623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BD26D669-415E-4C10-92CA-04CA62C74781}"/>
              </a:ext>
            </a:extLst>
          </p:cNvPr>
          <p:cNvSpPr>
            <a:spLocks noGrp="1"/>
          </p:cNvSpPr>
          <p:nvPr>
            <p:ph idx="1"/>
          </p:nvPr>
        </p:nvSpPr>
        <p:spPr/>
        <p:txBody>
          <a:bodyPr/>
          <a:lstStyle/>
          <a:p>
            <a:r>
              <a:rPr lang="en-US" b="1" dirty="0"/>
              <a:t>Usability</a:t>
            </a:r>
            <a:r>
              <a:rPr lang="en-US" dirty="0"/>
              <a:t>: how well users can use the system’s functionality.</a:t>
            </a:r>
          </a:p>
          <a:p>
            <a:r>
              <a:rPr lang="en-US" dirty="0"/>
              <a:t>Dimensions of usability:</a:t>
            </a:r>
          </a:p>
          <a:p>
            <a:pPr lvl="1"/>
            <a:r>
              <a:rPr lang="en-US" b="1" dirty="0"/>
              <a:t>Usefulness</a:t>
            </a:r>
            <a:r>
              <a:rPr lang="en-US" dirty="0"/>
              <a:t>: does it do something people want?</a:t>
            </a:r>
          </a:p>
          <a:p>
            <a:pPr lvl="1"/>
            <a:r>
              <a:rPr lang="en-US" b="1" dirty="0"/>
              <a:t>Learnability</a:t>
            </a:r>
            <a:r>
              <a:rPr lang="en-US" dirty="0"/>
              <a:t>: is it easy to learn?</a:t>
            </a:r>
          </a:p>
          <a:p>
            <a:pPr lvl="1"/>
            <a:r>
              <a:rPr lang="en-US" b="1" dirty="0"/>
              <a:t>Memorability</a:t>
            </a:r>
            <a:r>
              <a:rPr lang="en-US" dirty="0"/>
              <a:t>: one learned, is it easy to remember?</a:t>
            </a:r>
          </a:p>
          <a:p>
            <a:pPr lvl="1"/>
            <a:r>
              <a:rPr lang="en-US" b="1" dirty="0"/>
              <a:t>Effectiveness</a:t>
            </a:r>
            <a:r>
              <a:rPr lang="en-US" dirty="0"/>
              <a:t>: does it allow reaching the goal?</a:t>
            </a:r>
          </a:p>
          <a:p>
            <a:pPr lvl="1"/>
            <a:r>
              <a:rPr lang="en-US" b="1" dirty="0"/>
              <a:t>Efficiency</a:t>
            </a:r>
            <a:r>
              <a:rPr lang="en-US" dirty="0"/>
              <a:t>: once learned, is it fast to use?</a:t>
            </a:r>
          </a:p>
          <a:p>
            <a:pPr lvl="1"/>
            <a:r>
              <a:rPr lang="en-US" b="1" dirty="0"/>
              <a:t>Visibility</a:t>
            </a:r>
            <a:r>
              <a:rPr lang="en-US" dirty="0"/>
              <a:t>: is the state of the system visible?</a:t>
            </a:r>
          </a:p>
          <a:p>
            <a:pPr lvl="1"/>
            <a:r>
              <a:rPr lang="en-US" b="1" dirty="0"/>
              <a:t>Errors</a:t>
            </a:r>
            <a:r>
              <a:rPr lang="en-US" dirty="0"/>
              <a:t>: are errors few and recoverable?</a:t>
            </a:r>
          </a:p>
          <a:p>
            <a:pPr lvl="1"/>
            <a:r>
              <a:rPr lang="en-US" b="1" dirty="0"/>
              <a:t>Satisfaction</a:t>
            </a:r>
            <a:r>
              <a:rPr lang="en-US" dirty="0"/>
              <a:t>: is it enjoyable to use?</a:t>
            </a:r>
          </a:p>
        </p:txBody>
      </p:sp>
      <p:sp>
        <p:nvSpPr>
          <p:cNvPr id="3" name="Titolo 2">
            <a:extLst>
              <a:ext uri="{FF2B5EF4-FFF2-40B4-BE49-F238E27FC236}">
                <a16:creationId xmlns:a16="http://schemas.microsoft.com/office/drawing/2014/main" id="{7FE4FAB0-0655-48A0-AE88-EBC563B4A60E}"/>
              </a:ext>
            </a:extLst>
          </p:cNvPr>
          <p:cNvSpPr>
            <a:spLocks noGrp="1"/>
          </p:cNvSpPr>
          <p:nvPr>
            <p:ph type="title"/>
          </p:nvPr>
        </p:nvSpPr>
        <p:spPr/>
        <p:txBody>
          <a:bodyPr/>
          <a:lstStyle/>
          <a:p>
            <a:r>
              <a:rPr lang="en-US" dirty="0"/>
              <a:t>Usability</a:t>
            </a:r>
          </a:p>
        </p:txBody>
      </p:sp>
      <p:sp>
        <p:nvSpPr>
          <p:cNvPr id="4" name="Segnaposto piè di pagina 3">
            <a:extLst>
              <a:ext uri="{FF2B5EF4-FFF2-40B4-BE49-F238E27FC236}">
                <a16:creationId xmlns:a16="http://schemas.microsoft.com/office/drawing/2014/main" id="{22861ACC-922B-4B56-8112-620C947580F0}"/>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6792118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911EA811-1F90-4B2F-871E-C42544F7C58F}"/>
              </a:ext>
            </a:extLst>
          </p:cNvPr>
          <p:cNvSpPr>
            <a:spLocks noGrp="1"/>
          </p:cNvSpPr>
          <p:nvPr>
            <p:ph type="title"/>
          </p:nvPr>
        </p:nvSpPr>
        <p:spPr/>
        <p:txBody>
          <a:bodyPr/>
          <a:lstStyle/>
          <a:p>
            <a:r>
              <a:rPr lang="en-US" dirty="0"/>
              <a:t>Example</a:t>
            </a:r>
          </a:p>
        </p:txBody>
      </p:sp>
      <p:sp>
        <p:nvSpPr>
          <p:cNvPr id="4" name="Segnaposto piè di pagina 3">
            <a:extLst>
              <a:ext uri="{FF2B5EF4-FFF2-40B4-BE49-F238E27FC236}">
                <a16:creationId xmlns:a16="http://schemas.microsoft.com/office/drawing/2014/main" id="{07EEFC31-E1F3-408B-9266-49A52A6FEF26}"/>
              </a:ext>
            </a:extLst>
          </p:cNvPr>
          <p:cNvSpPr>
            <a:spLocks noGrp="1"/>
          </p:cNvSpPr>
          <p:nvPr>
            <p:ph type="ftr" sz="quarter" idx="10"/>
          </p:nvPr>
        </p:nvSpPr>
        <p:spPr/>
        <p:txBody>
          <a:bodyPr/>
          <a:lstStyle/>
          <a:p>
            <a:r>
              <a:rPr lang="it-IT"/>
              <a:t>Human Computer Interaction</a:t>
            </a:r>
            <a:endParaRPr lang="it-IT" dirty="0"/>
          </a:p>
        </p:txBody>
      </p:sp>
      <p:pic>
        <p:nvPicPr>
          <p:cNvPr id="10" name="Segnaposto contenuto 9">
            <a:extLst>
              <a:ext uri="{FF2B5EF4-FFF2-40B4-BE49-F238E27FC236}">
                <a16:creationId xmlns:a16="http://schemas.microsoft.com/office/drawing/2014/main" id="{72F424E3-54CA-4713-ACD1-133EC688C247}"/>
              </a:ext>
            </a:extLst>
          </p:cNvPr>
          <p:cNvPicPr>
            <a:picLocks noGrp="1" noChangeAspect="1"/>
          </p:cNvPicPr>
          <p:nvPr>
            <p:ph sz="half" idx="1"/>
          </p:nvPr>
        </p:nvPicPr>
        <p:blipFill>
          <a:blip r:embed="rId3"/>
          <a:stretch>
            <a:fillRect/>
          </a:stretch>
        </p:blipFill>
        <p:spPr>
          <a:xfrm>
            <a:off x="838200" y="2281836"/>
            <a:ext cx="5181600" cy="3251591"/>
          </a:xfrm>
          <a:prstGeom prst="rect">
            <a:avLst/>
          </a:prstGeom>
        </p:spPr>
      </p:pic>
      <p:pic>
        <p:nvPicPr>
          <p:cNvPr id="12" name="Segnaposto contenuto 9">
            <a:extLst>
              <a:ext uri="{FF2B5EF4-FFF2-40B4-BE49-F238E27FC236}">
                <a16:creationId xmlns:a16="http://schemas.microsoft.com/office/drawing/2014/main" id="{BE902573-B98F-46D1-A9A0-D8DB9AE1DA6C}"/>
              </a:ext>
            </a:extLst>
          </p:cNvPr>
          <p:cNvPicPr>
            <a:picLocks noChangeAspect="1"/>
          </p:cNvPicPr>
          <p:nvPr/>
        </p:nvPicPr>
        <p:blipFill rotWithShape="1">
          <a:blip r:embed="rId3"/>
          <a:srcRect l="46899" t="12132" r="8665" b="71278"/>
          <a:stretch/>
        </p:blipFill>
        <p:spPr>
          <a:xfrm>
            <a:off x="299966" y="3108330"/>
            <a:ext cx="5363403" cy="1256570"/>
          </a:xfrm>
          <a:prstGeom prst="rect">
            <a:avLst/>
          </a:prstGeom>
          <a:effectLst>
            <a:glow rad="228600">
              <a:schemeClr val="accent1">
                <a:satMod val="175000"/>
                <a:alpha val="40000"/>
              </a:schemeClr>
            </a:glow>
          </a:effectLst>
        </p:spPr>
      </p:pic>
      <p:pic>
        <p:nvPicPr>
          <p:cNvPr id="16" name="Segnaposto contenuto 15">
            <a:extLst>
              <a:ext uri="{FF2B5EF4-FFF2-40B4-BE49-F238E27FC236}">
                <a16:creationId xmlns:a16="http://schemas.microsoft.com/office/drawing/2014/main" id="{5DB9DDEC-D86D-49ED-8A22-38B5BF643D2D}"/>
              </a:ext>
            </a:extLst>
          </p:cNvPr>
          <p:cNvPicPr>
            <a:picLocks noGrp="1" noChangeAspect="1"/>
          </p:cNvPicPr>
          <p:nvPr>
            <p:ph sz="half" idx="2"/>
          </p:nvPr>
        </p:nvPicPr>
        <p:blipFill>
          <a:blip r:embed="rId4"/>
          <a:stretch>
            <a:fillRect/>
          </a:stretch>
        </p:blipFill>
        <p:spPr>
          <a:xfrm>
            <a:off x="6172200" y="2403897"/>
            <a:ext cx="5181600" cy="3007469"/>
          </a:xfrm>
          <a:prstGeom prst="rect">
            <a:avLst/>
          </a:prstGeom>
        </p:spPr>
      </p:pic>
      <p:pic>
        <p:nvPicPr>
          <p:cNvPr id="17" name="Segnaposto contenuto 15">
            <a:extLst>
              <a:ext uri="{FF2B5EF4-FFF2-40B4-BE49-F238E27FC236}">
                <a16:creationId xmlns:a16="http://schemas.microsoft.com/office/drawing/2014/main" id="{CCD4345F-B331-4DB9-85B7-2CA80EF20858}"/>
              </a:ext>
            </a:extLst>
          </p:cNvPr>
          <p:cNvPicPr>
            <a:picLocks noChangeAspect="1"/>
          </p:cNvPicPr>
          <p:nvPr/>
        </p:nvPicPr>
        <p:blipFill rotWithShape="1">
          <a:blip r:embed="rId4"/>
          <a:srcRect t="93053" r="81771"/>
          <a:stretch/>
        </p:blipFill>
        <p:spPr>
          <a:xfrm>
            <a:off x="7291627" y="5319268"/>
            <a:ext cx="3509293" cy="776253"/>
          </a:xfrm>
          <a:prstGeom prst="rect">
            <a:avLst/>
          </a:prstGeom>
          <a:effectLst>
            <a:glow rad="228600">
              <a:schemeClr val="accent5">
                <a:satMod val="175000"/>
                <a:alpha val="40000"/>
              </a:schemeClr>
            </a:glow>
          </a:effectLst>
        </p:spPr>
      </p:pic>
      <p:pic>
        <p:nvPicPr>
          <p:cNvPr id="8" name="Graphic 7" descr="Smiling face with solid fill with solid fill">
            <a:extLst>
              <a:ext uri="{FF2B5EF4-FFF2-40B4-BE49-F238E27FC236}">
                <a16:creationId xmlns:a16="http://schemas.microsoft.com/office/drawing/2014/main" id="{B7E256C9-D074-3B42-B3CB-E2AC2379C9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24200" y="1176865"/>
            <a:ext cx="914400" cy="914400"/>
          </a:xfrm>
          <a:prstGeom prst="rect">
            <a:avLst/>
          </a:prstGeom>
        </p:spPr>
      </p:pic>
      <p:pic>
        <p:nvPicPr>
          <p:cNvPr id="9" name="Graphic 8" descr="Sad face with solid fill with solid fill">
            <a:extLst>
              <a:ext uri="{FF2B5EF4-FFF2-40B4-BE49-F238E27FC236}">
                <a16:creationId xmlns:a16="http://schemas.microsoft.com/office/drawing/2014/main" id="{6151309E-D378-4F4C-8D71-BA1825BE7F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31873" y="1176865"/>
            <a:ext cx="914400" cy="914400"/>
          </a:xfrm>
          <a:prstGeom prst="rect">
            <a:avLst/>
          </a:prstGeom>
        </p:spPr>
      </p:pic>
    </p:spTree>
    <p:extLst>
      <p:ext uri="{BB962C8B-B14F-4D97-AF65-F5344CB8AC3E}">
        <p14:creationId xmlns:p14="http://schemas.microsoft.com/office/powerpoint/2010/main" val="28138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5A26326E-63E4-44DA-A3BC-50682B24353C}"/>
              </a:ext>
            </a:extLst>
          </p:cNvPr>
          <p:cNvSpPr>
            <a:spLocks noGrp="1"/>
          </p:cNvSpPr>
          <p:nvPr>
            <p:ph idx="1"/>
          </p:nvPr>
        </p:nvSpPr>
        <p:spPr/>
        <p:txBody>
          <a:bodyPr/>
          <a:lstStyle/>
          <a:p>
            <a:r>
              <a:rPr lang="en-US" dirty="0"/>
              <a:t>Avoid codes (use explicit names)</a:t>
            </a:r>
          </a:p>
          <a:p>
            <a:pPr lvl="1"/>
            <a:r>
              <a:rPr lang="en-US" dirty="0"/>
              <a:t>e.g., L, VL, EL, EA, …???</a:t>
            </a:r>
          </a:p>
          <a:p>
            <a:r>
              <a:rPr lang="en-US" dirty="0"/>
              <a:t>Avoid extra hurdles</a:t>
            </a:r>
          </a:p>
          <a:p>
            <a:pPr lvl="1"/>
            <a:r>
              <a:rPr lang="en-US" dirty="0"/>
              <a:t>e.g., asking for unnecessary (or premature) information</a:t>
            </a:r>
          </a:p>
          <a:p>
            <a:r>
              <a:rPr lang="en-US" dirty="0"/>
              <a:t>Provide previews</a:t>
            </a:r>
          </a:p>
          <a:p>
            <a:pPr lvl="1"/>
            <a:r>
              <a:rPr lang="en-US" dirty="0"/>
              <a:t>Code completion</a:t>
            </a:r>
          </a:p>
          <a:p>
            <a:pPr lvl="1"/>
            <a:r>
              <a:rPr lang="en-US" dirty="0"/>
              <a:t>Page preview</a:t>
            </a:r>
          </a:p>
          <a:p>
            <a:pPr lvl="1"/>
            <a:r>
              <a:rPr lang="en-US" dirty="0"/>
              <a:t>Order summary</a:t>
            </a:r>
          </a:p>
          <a:p>
            <a:pPr lvl="1"/>
            <a:r>
              <a:rPr lang="en-US" dirty="0"/>
              <a:t>Itinerary</a:t>
            </a:r>
          </a:p>
          <a:p>
            <a:pPr lvl="1"/>
            <a:r>
              <a:rPr lang="en-US" dirty="0"/>
              <a:t>…</a:t>
            </a:r>
          </a:p>
        </p:txBody>
      </p:sp>
      <p:sp>
        <p:nvSpPr>
          <p:cNvPr id="3" name="Titolo 2">
            <a:extLst>
              <a:ext uri="{FF2B5EF4-FFF2-40B4-BE49-F238E27FC236}">
                <a16:creationId xmlns:a16="http://schemas.microsoft.com/office/drawing/2014/main" id="{DA5E08E2-5AAB-444B-9654-90884583E9B6}"/>
              </a:ext>
            </a:extLst>
          </p:cNvPr>
          <p:cNvSpPr>
            <a:spLocks noGrp="1"/>
          </p:cNvSpPr>
          <p:nvPr>
            <p:ph type="title"/>
          </p:nvPr>
        </p:nvSpPr>
        <p:spPr/>
        <p:txBody>
          <a:bodyPr/>
          <a:lstStyle/>
          <a:p>
            <a:r>
              <a:rPr lang="en-US" dirty="0"/>
              <a:t>Suggestions</a:t>
            </a:r>
          </a:p>
        </p:txBody>
      </p:sp>
      <p:sp>
        <p:nvSpPr>
          <p:cNvPr id="4" name="Segnaposto piè di pagina 3">
            <a:extLst>
              <a:ext uri="{FF2B5EF4-FFF2-40B4-BE49-F238E27FC236}">
                <a16:creationId xmlns:a16="http://schemas.microsoft.com/office/drawing/2014/main" id="{0F7AC34E-CA9D-4ABD-B9A4-CC83372946AF}"/>
              </a:ext>
            </a:extLst>
          </p:cNvPr>
          <p:cNvSpPr>
            <a:spLocks noGrp="1"/>
          </p:cNvSpPr>
          <p:nvPr>
            <p:ph type="ftr" sz="quarter" idx="10"/>
          </p:nvPr>
        </p:nvSpPr>
        <p:spPr/>
        <p:txBody>
          <a:bodyPr/>
          <a:lstStyle/>
          <a:p>
            <a:r>
              <a:rPr lang="it-IT"/>
              <a:t>Human Computer Interaction</a:t>
            </a:r>
            <a:endParaRPr lang="it-IT" dirty="0"/>
          </a:p>
        </p:txBody>
      </p:sp>
      <p:pic>
        <p:nvPicPr>
          <p:cNvPr id="5" name="Segnaposto contenuto 9">
            <a:extLst>
              <a:ext uri="{FF2B5EF4-FFF2-40B4-BE49-F238E27FC236}">
                <a16:creationId xmlns:a16="http://schemas.microsoft.com/office/drawing/2014/main" id="{AD7FE450-52D2-4AB8-965A-0894B0676F54}"/>
              </a:ext>
            </a:extLst>
          </p:cNvPr>
          <p:cNvPicPr>
            <a:picLocks noChangeAspect="1"/>
          </p:cNvPicPr>
          <p:nvPr/>
        </p:nvPicPr>
        <p:blipFill rotWithShape="1">
          <a:blip r:embed="rId2"/>
          <a:srcRect l="46899" t="12132" r="8665" b="71278"/>
          <a:stretch/>
        </p:blipFill>
        <p:spPr>
          <a:xfrm>
            <a:off x="6142049" y="4560370"/>
            <a:ext cx="5363403" cy="1256570"/>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23976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18493472-DEAE-4DC3-9AA7-3C1B0A7D93C1}"/>
              </a:ext>
            </a:extLst>
          </p:cNvPr>
          <p:cNvSpPr>
            <a:spLocks noGrp="1"/>
          </p:cNvSpPr>
          <p:nvPr>
            <p:ph idx="1"/>
          </p:nvPr>
        </p:nvSpPr>
        <p:spPr/>
        <p:txBody>
          <a:bodyPr/>
          <a:lstStyle/>
          <a:p>
            <a:pPr lvl="0"/>
            <a:r>
              <a:rPr lang="en-US" dirty="0"/>
              <a:t>Accelerators — unseen by the novice user — may often speed up the interaction for the expert user such that the system can cater to both inexperienced and experienced users. Allow users to tailor frequent actions.</a:t>
            </a:r>
          </a:p>
        </p:txBody>
      </p:sp>
      <p:sp>
        <p:nvSpPr>
          <p:cNvPr id="3" name="Titolo 2">
            <a:extLst>
              <a:ext uri="{FF2B5EF4-FFF2-40B4-BE49-F238E27FC236}">
                <a16:creationId xmlns:a16="http://schemas.microsoft.com/office/drawing/2014/main" id="{F99D5437-0F8C-4E4D-B6A1-CC7EF5ABC429}"/>
              </a:ext>
            </a:extLst>
          </p:cNvPr>
          <p:cNvSpPr>
            <a:spLocks noGrp="1"/>
          </p:cNvSpPr>
          <p:nvPr>
            <p:ph type="title"/>
          </p:nvPr>
        </p:nvSpPr>
        <p:spPr/>
        <p:txBody>
          <a:bodyPr/>
          <a:lstStyle/>
          <a:p>
            <a:pPr lvl="0"/>
            <a:r>
              <a:rPr lang="en-US" b="1" dirty="0"/>
              <a:t>#7: Flexibility and efficiency of use</a:t>
            </a:r>
            <a:endParaRPr lang="en-US" dirty="0"/>
          </a:p>
        </p:txBody>
      </p:sp>
      <p:sp>
        <p:nvSpPr>
          <p:cNvPr id="4" name="Segnaposto piè di pagina 3">
            <a:extLst>
              <a:ext uri="{FF2B5EF4-FFF2-40B4-BE49-F238E27FC236}">
                <a16:creationId xmlns:a16="http://schemas.microsoft.com/office/drawing/2014/main" id="{90C1A093-1A16-4FAA-AC28-B981E028798F}"/>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28712088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F99D5437-0F8C-4E4D-B6A1-CC7EF5ABC429}"/>
              </a:ext>
            </a:extLst>
          </p:cNvPr>
          <p:cNvSpPr>
            <a:spLocks noGrp="1"/>
          </p:cNvSpPr>
          <p:nvPr>
            <p:ph type="title"/>
          </p:nvPr>
        </p:nvSpPr>
        <p:spPr/>
        <p:txBody>
          <a:bodyPr/>
          <a:lstStyle/>
          <a:p>
            <a:pPr lvl="0"/>
            <a:r>
              <a:rPr lang="en-US" b="1" dirty="0"/>
              <a:t>#7: Flexibility and efficiency of use</a:t>
            </a:r>
            <a:endParaRPr lang="en-US" dirty="0"/>
          </a:p>
        </p:txBody>
      </p:sp>
      <p:sp>
        <p:nvSpPr>
          <p:cNvPr id="4" name="Segnaposto piè di pagina 3">
            <a:extLst>
              <a:ext uri="{FF2B5EF4-FFF2-40B4-BE49-F238E27FC236}">
                <a16:creationId xmlns:a16="http://schemas.microsoft.com/office/drawing/2014/main" id="{90C1A093-1A16-4FAA-AC28-B981E028798F}"/>
              </a:ext>
            </a:extLst>
          </p:cNvPr>
          <p:cNvSpPr>
            <a:spLocks noGrp="1"/>
          </p:cNvSpPr>
          <p:nvPr>
            <p:ph type="ftr" sz="quarter" idx="10"/>
          </p:nvPr>
        </p:nvSpPr>
        <p:spPr/>
        <p:txBody>
          <a:bodyPr/>
          <a:lstStyle/>
          <a:p>
            <a:r>
              <a:rPr lang="it-IT"/>
              <a:t>Human Computer Interaction</a:t>
            </a:r>
            <a:endParaRPr lang="it-IT" dirty="0"/>
          </a:p>
        </p:txBody>
      </p:sp>
      <p:pic>
        <p:nvPicPr>
          <p:cNvPr id="6" name="Immagine 5">
            <a:extLst>
              <a:ext uri="{FF2B5EF4-FFF2-40B4-BE49-F238E27FC236}">
                <a16:creationId xmlns:a16="http://schemas.microsoft.com/office/drawing/2014/main" id="{181B9B64-96E5-4CEB-A01E-5039621EC6FB}"/>
              </a:ext>
            </a:extLst>
          </p:cNvPr>
          <p:cNvPicPr>
            <a:picLocks noChangeAspect="1"/>
          </p:cNvPicPr>
          <p:nvPr/>
        </p:nvPicPr>
        <p:blipFill>
          <a:blip r:embed="rId3"/>
          <a:stretch>
            <a:fillRect/>
          </a:stretch>
        </p:blipFill>
        <p:spPr>
          <a:xfrm>
            <a:off x="1086153" y="1708266"/>
            <a:ext cx="3346894" cy="38539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Graphic 6" descr="Smiling face with solid fill with solid fill">
            <a:extLst>
              <a:ext uri="{FF2B5EF4-FFF2-40B4-BE49-F238E27FC236}">
                <a16:creationId xmlns:a16="http://schemas.microsoft.com/office/drawing/2014/main" id="{AF39A83E-3FAC-944D-A278-A078362447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2971799"/>
            <a:ext cx="914400" cy="914400"/>
          </a:xfrm>
          <a:prstGeom prst="rect">
            <a:avLst/>
          </a:prstGeom>
        </p:spPr>
      </p:pic>
      <p:pic>
        <p:nvPicPr>
          <p:cNvPr id="7170" name="Picture 2" descr="iOS swipe keyboard gesture interactions for typing">
            <a:extLst>
              <a:ext uri="{FF2B5EF4-FFF2-40B4-BE49-F238E27FC236}">
                <a16:creationId xmlns:a16="http://schemas.microsoft.com/office/drawing/2014/main" id="{510D204A-484F-1B49-8073-D3AB76D411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8953" y="365125"/>
            <a:ext cx="2568388" cy="5572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0275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6A179551-CB16-4AA3-9A0C-91EC0905B2BA}"/>
              </a:ext>
            </a:extLst>
          </p:cNvPr>
          <p:cNvSpPr>
            <a:spLocks noGrp="1"/>
          </p:cNvSpPr>
          <p:nvPr>
            <p:ph idx="1"/>
          </p:nvPr>
        </p:nvSpPr>
        <p:spPr/>
        <p:txBody>
          <a:bodyPr>
            <a:normAutofit/>
          </a:bodyPr>
          <a:lstStyle/>
          <a:p>
            <a:r>
              <a:rPr lang="en-US" dirty="0"/>
              <a:t>Flexibility = Default + Options</a:t>
            </a:r>
          </a:p>
          <a:p>
            <a:pPr lvl="1"/>
            <a:r>
              <a:rPr lang="en-US" dirty="0"/>
              <a:t>E.g., present some popular choices, but let the user enter a custom one (train ticket machines)</a:t>
            </a:r>
          </a:p>
          <a:p>
            <a:r>
              <a:rPr lang="en-US" dirty="0"/>
              <a:t>Exploit background information for providing more information</a:t>
            </a:r>
          </a:p>
          <a:p>
            <a:pPr lvl="1"/>
            <a:r>
              <a:rPr lang="en-US" dirty="0"/>
              <a:t>E.g., weather forecasts in a calendar interface</a:t>
            </a:r>
          </a:p>
          <a:p>
            <a:r>
              <a:rPr lang="en-US" dirty="0"/>
              <a:t>Novice and Expert Users Have Different Needs</a:t>
            </a:r>
          </a:p>
          <a:p>
            <a:pPr lvl="1"/>
            <a:r>
              <a:rPr lang="en-US" dirty="0"/>
              <a:t>Support proactivity, personalization, and different interaction techniques!</a:t>
            </a:r>
          </a:p>
          <a:p>
            <a:r>
              <a:rPr lang="en-US" dirty="0"/>
              <a:t>Recommendations</a:t>
            </a:r>
          </a:p>
          <a:p>
            <a:r>
              <a:rPr lang="en-US" dirty="0"/>
              <a:t>Provide relevant information, only</a:t>
            </a:r>
          </a:p>
        </p:txBody>
      </p:sp>
      <p:sp>
        <p:nvSpPr>
          <p:cNvPr id="3" name="Titolo 2">
            <a:extLst>
              <a:ext uri="{FF2B5EF4-FFF2-40B4-BE49-F238E27FC236}">
                <a16:creationId xmlns:a16="http://schemas.microsoft.com/office/drawing/2014/main" id="{CB08F1AB-01FF-4CC4-95C7-5C0CD8808A85}"/>
              </a:ext>
            </a:extLst>
          </p:cNvPr>
          <p:cNvSpPr>
            <a:spLocks noGrp="1"/>
          </p:cNvSpPr>
          <p:nvPr>
            <p:ph type="title"/>
          </p:nvPr>
        </p:nvSpPr>
        <p:spPr/>
        <p:txBody>
          <a:bodyPr/>
          <a:lstStyle/>
          <a:p>
            <a:r>
              <a:rPr lang="en-US" dirty="0"/>
              <a:t>Suggestions</a:t>
            </a:r>
          </a:p>
        </p:txBody>
      </p:sp>
      <p:sp>
        <p:nvSpPr>
          <p:cNvPr id="4" name="Segnaposto piè di pagina 3">
            <a:extLst>
              <a:ext uri="{FF2B5EF4-FFF2-40B4-BE49-F238E27FC236}">
                <a16:creationId xmlns:a16="http://schemas.microsoft.com/office/drawing/2014/main" id="{FA4B0BD4-78D9-41F8-80E9-756CBF60ECC9}"/>
              </a:ext>
            </a:extLst>
          </p:cNvPr>
          <p:cNvSpPr>
            <a:spLocks noGrp="1"/>
          </p:cNvSpPr>
          <p:nvPr>
            <p:ph type="ftr" sz="quarter" idx="10"/>
          </p:nvPr>
        </p:nvSpPr>
        <p:spPr/>
        <p:txBody>
          <a:bodyPr/>
          <a:lstStyle/>
          <a:p>
            <a:r>
              <a:rPr lang="it-IT" dirty="0"/>
              <a:t>Human Computer </a:t>
            </a:r>
            <a:r>
              <a:rPr lang="it-IT" dirty="0" err="1"/>
              <a:t>Interaction</a:t>
            </a:r>
            <a:endParaRPr lang="it-IT" dirty="0"/>
          </a:p>
        </p:txBody>
      </p:sp>
    </p:spTree>
    <p:extLst>
      <p:ext uri="{BB962C8B-B14F-4D97-AF65-F5344CB8AC3E}">
        <p14:creationId xmlns:p14="http://schemas.microsoft.com/office/powerpoint/2010/main" val="3093042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340031A2-E035-482C-9D2C-5DC4B3451D12}"/>
              </a:ext>
            </a:extLst>
          </p:cNvPr>
          <p:cNvSpPr>
            <a:spLocks noGrp="1"/>
          </p:cNvSpPr>
          <p:nvPr>
            <p:ph idx="1"/>
          </p:nvPr>
        </p:nvSpPr>
        <p:spPr/>
        <p:txBody>
          <a:bodyPr/>
          <a:lstStyle/>
          <a:p>
            <a:pPr lvl="0"/>
            <a:r>
              <a:rPr lang="en-US" dirty="0"/>
              <a:t>Interfaces should not contain information which is irrelevant or rarely needed. Every extra unit of information in an interface competes with the relevant units of information and diminishes their relative visibility.</a:t>
            </a:r>
          </a:p>
        </p:txBody>
      </p:sp>
      <p:sp>
        <p:nvSpPr>
          <p:cNvPr id="3" name="Titolo 2">
            <a:extLst>
              <a:ext uri="{FF2B5EF4-FFF2-40B4-BE49-F238E27FC236}">
                <a16:creationId xmlns:a16="http://schemas.microsoft.com/office/drawing/2014/main" id="{4491C6F0-1156-4197-9673-EE72B6993CAE}"/>
              </a:ext>
            </a:extLst>
          </p:cNvPr>
          <p:cNvSpPr>
            <a:spLocks noGrp="1"/>
          </p:cNvSpPr>
          <p:nvPr>
            <p:ph type="title"/>
          </p:nvPr>
        </p:nvSpPr>
        <p:spPr/>
        <p:txBody>
          <a:bodyPr/>
          <a:lstStyle/>
          <a:p>
            <a:pPr lvl="0"/>
            <a:r>
              <a:rPr lang="en-US" b="1" dirty="0"/>
              <a:t>#8: Aesthetic and minimalist design</a:t>
            </a:r>
            <a:endParaRPr lang="en-US" dirty="0"/>
          </a:p>
        </p:txBody>
      </p:sp>
      <p:sp>
        <p:nvSpPr>
          <p:cNvPr id="4" name="Segnaposto piè di pagina 3">
            <a:extLst>
              <a:ext uri="{FF2B5EF4-FFF2-40B4-BE49-F238E27FC236}">
                <a16:creationId xmlns:a16="http://schemas.microsoft.com/office/drawing/2014/main" id="{E52A24CF-A649-4299-BC21-537D9944801D}"/>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6889664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491C6F0-1156-4197-9673-EE72B6993CAE}"/>
              </a:ext>
            </a:extLst>
          </p:cNvPr>
          <p:cNvSpPr>
            <a:spLocks noGrp="1"/>
          </p:cNvSpPr>
          <p:nvPr>
            <p:ph type="title"/>
          </p:nvPr>
        </p:nvSpPr>
        <p:spPr/>
        <p:txBody>
          <a:bodyPr/>
          <a:lstStyle/>
          <a:p>
            <a:pPr lvl="0"/>
            <a:r>
              <a:rPr lang="en-US" b="1" dirty="0"/>
              <a:t>#8: Aesthetic and minimalist design</a:t>
            </a:r>
            <a:endParaRPr lang="en-US" dirty="0"/>
          </a:p>
        </p:txBody>
      </p:sp>
      <p:sp>
        <p:nvSpPr>
          <p:cNvPr id="4" name="Segnaposto piè di pagina 3">
            <a:extLst>
              <a:ext uri="{FF2B5EF4-FFF2-40B4-BE49-F238E27FC236}">
                <a16:creationId xmlns:a16="http://schemas.microsoft.com/office/drawing/2014/main" id="{E52A24CF-A649-4299-BC21-537D9944801D}"/>
              </a:ext>
            </a:extLst>
          </p:cNvPr>
          <p:cNvSpPr>
            <a:spLocks noGrp="1"/>
          </p:cNvSpPr>
          <p:nvPr>
            <p:ph type="ftr" sz="quarter" idx="10"/>
          </p:nvPr>
        </p:nvSpPr>
        <p:spPr/>
        <p:txBody>
          <a:bodyPr/>
          <a:lstStyle/>
          <a:p>
            <a:r>
              <a:rPr lang="it-IT"/>
              <a:t>Human Computer Interaction</a:t>
            </a:r>
            <a:endParaRPr lang="it-IT" dirty="0"/>
          </a:p>
        </p:txBody>
      </p:sp>
      <p:pic>
        <p:nvPicPr>
          <p:cNvPr id="9220" name="Picture 4">
            <a:extLst>
              <a:ext uri="{FF2B5EF4-FFF2-40B4-BE49-F238E27FC236}">
                <a16:creationId xmlns:a16="http://schemas.microsoft.com/office/drawing/2014/main" id="{859E910B-16D0-D646-8C7C-781EFF3661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341" y="1487003"/>
            <a:ext cx="10170459" cy="4845535"/>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Sad face with solid fill with solid fill">
            <a:extLst>
              <a:ext uri="{FF2B5EF4-FFF2-40B4-BE49-F238E27FC236}">
                <a16:creationId xmlns:a16="http://schemas.microsoft.com/office/drawing/2014/main" id="{D9503D9B-1DFB-5842-BA5F-E7C14ABED3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371" y="3338215"/>
            <a:ext cx="914400" cy="914400"/>
          </a:xfrm>
          <a:prstGeom prst="rect">
            <a:avLst/>
          </a:prstGeom>
        </p:spPr>
      </p:pic>
    </p:spTree>
    <p:extLst>
      <p:ext uri="{BB962C8B-B14F-4D97-AF65-F5344CB8AC3E}">
        <p14:creationId xmlns:p14="http://schemas.microsoft.com/office/powerpoint/2010/main" val="14475744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491C6F0-1156-4197-9673-EE72B6993CAE}"/>
              </a:ext>
            </a:extLst>
          </p:cNvPr>
          <p:cNvSpPr>
            <a:spLocks noGrp="1"/>
          </p:cNvSpPr>
          <p:nvPr>
            <p:ph type="title"/>
          </p:nvPr>
        </p:nvSpPr>
        <p:spPr/>
        <p:txBody>
          <a:bodyPr/>
          <a:lstStyle/>
          <a:p>
            <a:pPr lvl="0"/>
            <a:r>
              <a:rPr lang="en-US" b="1" dirty="0"/>
              <a:t>#8: Aesthetic and minimalist design</a:t>
            </a:r>
            <a:endParaRPr lang="en-US" dirty="0"/>
          </a:p>
        </p:txBody>
      </p:sp>
      <p:sp>
        <p:nvSpPr>
          <p:cNvPr id="4" name="Segnaposto piè di pagina 3">
            <a:extLst>
              <a:ext uri="{FF2B5EF4-FFF2-40B4-BE49-F238E27FC236}">
                <a16:creationId xmlns:a16="http://schemas.microsoft.com/office/drawing/2014/main" id="{E52A24CF-A649-4299-BC21-537D9944801D}"/>
              </a:ext>
            </a:extLst>
          </p:cNvPr>
          <p:cNvSpPr>
            <a:spLocks noGrp="1"/>
          </p:cNvSpPr>
          <p:nvPr>
            <p:ph type="ftr" sz="quarter" idx="10"/>
          </p:nvPr>
        </p:nvSpPr>
        <p:spPr/>
        <p:txBody>
          <a:bodyPr/>
          <a:lstStyle/>
          <a:p>
            <a:r>
              <a:rPr lang="it-IT"/>
              <a:t>Human Computer Interaction</a:t>
            </a:r>
            <a:endParaRPr lang="it-IT" dirty="0"/>
          </a:p>
        </p:txBody>
      </p:sp>
      <p:pic>
        <p:nvPicPr>
          <p:cNvPr id="7" name="Graphic 6" descr="Smiling face with solid fill with solid fill">
            <a:extLst>
              <a:ext uri="{FF2B5EF4-FFF2-40B4-BE49-F238E27FC236}">
                <a16:creationId xmlns:a16="http://schemas.microsoft.com/office/drawing/2014/main" id="{119C5F9E-E913-1247-AEA4-7D4AF63DF4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7619" y="3293189"/>
            <a:ext cx="914400" cy="914400"/>
          </a:xfrm>
          <a:prstGeom prst="rect">
            <a:avLst/>
          </a:prstGeom>
        </p:spPr>
      </p:pic>
      <p:pic>
        <p:nvPicPr>
          <p:cNvPr id="10242" name="Picture 2">
            <a:extLst>
              <a:ext uri="{FF2B5EF4-FFF2-40B4-BE49-F238E27FC236}">
                <a16:creationId xmlns:a16="http://schemas.microsoft.com/office/drawing/2014/main" id="{5398BB56-0FAD-CA4F-A6ED-1CF8FF862A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8803" y="2179575"/>
            <a:ext cx="5577119" cy="314162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5887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D58CFD43-D0D9-4C2D-B6C4-480C6FE6FB9F}"/>
              </a:ext>
            </a:extLst>
          </p:cNvPr>
          <p:cNvSpPr>
            <a:spLocks noGrp="1"/>
          </p:cNvSpPr>
          <p:nvPr>
            <p:ph idx="1"/>
          </p:nvPr>
        </p:nvSpPr>
        <p:spPr/>
        <p:txBody>
          <a:bodyPr/>
          <a:lstStyle/>
          <a:p>
            <a:r>
              <a:rPr lang="en-US" dirty="0"/>
              <a:t>Key information must be “above the fold”</a:t>
            </a:r>
          </a:p>
          <a:p>
            <a:pPr lvl="1"/>
            <a:r>
              <a:rPr lang="en-US" dirty="0"/>
              <a:t>Especially on low-resolution devices</a:t>
            </a:r>
          </a:p>
          <a:p>
            <a:r>
              <a:rPr lang="en-US" dirty="0"/>
              <a:t>Keep high signal-to-noise ratio</a:t>
            </a:r>
          </a:p>
          <a:p>
            <a:pPr lvl="1"/>
            <a:r>
              <a:rPr lang="en-US" dirty="0"/>
              <a:t>Colors, fonts, backgrounds, animations, …</a:t>
            </a:r>
          </a:p>
          <a:p>
            <a:pPr lvl="1"/>
            <a:r>
              <a:rPr lang="en-US" dirty="0"/>
              <a:t>Borders, dividers, …</a:t>
            </a:r>
          </a:p>
          <a:p>
            <a:r>
              <a:rPr lang="en-US" dirty="0"/>
              <a:t>Minimalistic login experience</a:t>
            </a:r>
          </a:p>
          <a:p>
            <a:r>
              <a:rPr lang="en-US" dirty="0"/>
              <a:t>Accept redundant ways of entering information</a:t>
            </a:r>
          </a:p>
          <a:p>
            <a:r>
              <a:rPr lang="en-US" dirty="0"/>
              <a:t>Prune features that are outside the “core” functionality</a:t>
            </a:r>
          </a:p>
        </p:txBody>
      </p:sp>
      <p:sp>
        <p:nvSpPr>
          <p:cNvPr id="3" name="Titolo 2">
            <a:extLst>
              <a:ext uri="{FF2B5EF4-FFF2-40B4-BE49-F238E27FC236}">
                <a16:creationId xmlns:a16="http://schemas.microsoft.com/office/drawing/2014/main" id="{5926C55E-9518-4B62-81A5-43F6DC6B2325}"/>
              </a:ext>
            </a:extLst>
          </p:cNvPr>
          <p:cNvSpPr>
            <a:spLocks noGrp="1"/>
          </p:cNvSpPr>
          <p:nvPr>
            <p:ph type="title"/>
          </p:nvPr>
        </p:nvSpPr>
        <p:spPr/>
        <p:txBody>
          <a:bodyPr/>
          <a:lstStyle/>
          <a:p>
            <a:r>
              <a:rPr lang="en-US" dirty="0"/>
              <a:t>Suggestions</a:t>
            </a:r>
          </a:p>
        </p:txBody>
      </p:sp>
      <p:sp>
        <p:nvSpPr>
          <p:cNvPr id="4" name="Segnaposto piè di pagina 3">
            <a:extLst>
              <a:ext uri="{FF2B5EF4-FFF2-40B4-BE49-F238E27FC236}">
                <a16:creationId xmlns:a16="http://schemas.microsoft.com/office/drawing/2014/main" id="{15062E23-C3C4-42FA-804E-D0E903E16C45}"/>
              </a:ext>
            </a:extLst>
          </p:cNvPr>
          <p:cNvSpPr>
            <a:spLocks noGrp="1"/>
          </p:cNvSpPr>
          <p:nvPr>
            <p:ph type="ftr" sz="quarter" idx="10"/>
          </p:nvPr>
        </p:nvSpPr>
        <p:spPr/>
        <p:txBody>
          <a:bodyPr/>
          <a:lstStyle/>
          <a:p>
            <a:r>
              <a:rPr lang="it-IT" dirty="0"/>
              <a:t>Human Computer Interaction</a:t>
            </a:r>
          </a:p>
        </p:txBody>
      </p:sp>
    </p:spTree>
    <p:extLst>
      <p:ext uri="{BB962C8B-B14F-4D97-AF65-F5344CB8AC3E}">
        <p14:creationId xmlns:p14="http://schemas.microsoft.com/office/powerpoint/2010/main" val="42220243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290391AD-2DCF-470F-AF22-07970A614717}"/>
              </a:ext>
            </a:extLst>
          </p:cNvPr>
          <p:cNvSpPr>
            <a:spLocks noGrp="1"/>
          </p:cNvSpPr>
          <p:nvPr>
            <p:ph idx="1"/>
          </p:nvPr>
        </p:nvSpPr>
        <p:spPr/>
        <p:txBody>
          <a:bodyPr/>
          <a:lstStyle/>
          <a:p>
            <a:pPr lvl="0"/>
            <a:r>
              <a:rPr lang="en-US" dirty="0"/>
              <a:t>Error messages should be expressed in plain language (no codes), precisely indicate the problem, and constructively suggest a solution.</a:t>
            </a:r>
          </a:p>
        </p:txBody>
      </p:sp>
      <p:sp>
        <p:nvSpPr>
          <p:cNvPr id="3" name="Titolo 2">
            <a:extLst>
              <a:ext uri="{FF2B5EF4-FFF2-40B4-BE49-F238E27FC236}">
                <a16:creationId xmlns:a16="http://schemas.microsoft.com/office/drawing/2014/main" id="{2F018BEE-4977-4B95-BAE8-D9E13DA4A4E3}"/>
              </a:ext>
            </a:extLst>
          </p:cNvPr>
          <p:cNvSpPr>
            <a:spLocks noGrp="1"/>
          </p:cNvSpPr>
          <p:nvPr>
            <p:ph type="title"/>
          </p:nvPr>
        </p:nvSpPr>
        <p:spPr/>
        <p:txBody>
          <a:bodyPr/>
          <a:lstStyle/>
          <a:p>
            <a:pPr lvl="0"/>
            <a:r>
              <a:rPr lang="en-US" b="1" dirty="0"/>
              <a:t>#9: Help users recognize, diagnose, and recover from errors</a:t>
            </a:r>
            <a:endParaRPr lang="en-US" dirty="0"/>
          </a:p>
        </p:txBody>
      </p:sp>
      <p:sp>
        <p:nvSpPr>
          <p:cNvPr id="4" name="Segnaposto piè di pagina 3">
            <a:extLst>
              <a:ext uri="{FF2B5EF4-FFF2-40B4-BE49-F238E27FC236}">
                <a16:creationId xmlns:a16="http://schemas.microsoft.com/office/drawing/2014/main" id="{D229A45D-C307-4FF4-BDC7-48AB999B8582}"/>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1650705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BD26D669-415E-4C10-92CA-04CA62C74781}"/>
              </a:ext>
            </a:extLst>
          </p:cNvPr>
          <p:cNvSpPr>
            <a:spLocks noGrp="1"/>
          </p:cNvSpPr>
          <p:nvPr>
            <p:ph idx="1"/>
          </p:nvPr>
        </p:nvSpPr>
        <p:spPr/>
        <p:txBody>
          <a:bodyPr>
            <a:normAutofit/>
          </a:bodyPr>
          <a:lstStyle/>
          <a:p>
            <a:r>
              <a:rPr lang="en-US" b="1" dirty="0"/>
              <a:t>Functionality</a:t>
            </a:r>
            <a:r>
              <a:rPr lang="en-US" dirty="0"/>
              <a:t>: the system’s functionality must accord with the user’s requirements and should enable users to perform their intended tasks.</a:t>
            </a:r>
          </a:p>
          <a:p>
            <a:r>
              <a:rPr lang="en-US" dirty="0"/>
              <a:t>Functionality can be tested in different ways:</a:t>
            </a:r>
          </a:p>
          <a:p>
            <a:pPr lvl="1"/>
            <a:r>
              <a:rPr lang="en-GB" dirty="0">
                <a:effectLst/>
              </a:rPr>
              <a:t>Are the appropriate functionality available within the system?</a:t>
            </a:r>
          </a:p>
          <a:p>
            <a:pPr lvl="1"/>
            <a:r>
              <a:rPr lang="en-GB" dirty="0">
                <a:effectLst/>
              </a:rPr>
              <a:t>Are they clearly reachable by the user?</a:t>
            </a:r>
          </a:p>
          <a:p>
            <a:pPr lvl="1"/>
            <a:r>
              <a:rPr lang="en-GB" dirty="0">
                <a:effectLst/>
              </a:rPr>
              <a:t>Do they match the the user’s expectations?</a:t>
            </a:r>
          </a:p>
          <a:p>
            <a:r>
              <a:rPr lang="en-GB" dirty="0">
                <a:effectLst/>
              </a:rPr>
              <a:t>Functionality evaluation may also include measuring the user’s performance with the system, to assess the effectiveness of the system in supporting the task.</a:t>
            </a:r>
          </a:p>
          <a:p>
            <a:endParaRPr lang="en-GB" dirty="0">
              <a:effectLst/>
            </a:endParaRPr>
          </a:p>
          <a:p>
            <a:endParaRPr lang="en-GB" dirty="0">
              <a:effectLst/>
            </a:endParaRPr>
          </a:p>
          <a:p>
            <a:endParaRPr lang="en-GB" dirty="0">
              <a:effectLst/>
            </a:endParaRPr>
          </a:p>
        </p:txBody>
      </p:sp>
      <p:sp>
        <p:nvSpPr>
          <p:cNvPr id="3" name="Titolo 2">
            <a:extLst>
              <a:ext uri="{FF2B5EF4-FFF2-40B4-BE49-F238E27FC236}">
                <a16:creationId xmlns:a16="http://schemas.microsoft.com/office/drawing/2014/main" id="{7FE4FAB0-0655-48A0-AE88-EBC563B4A60E}"/>
              </a:ext>
            </a:extLst>
          </p:cNvPr>
          <p:cNvSpPr>
            <a:spLocks noGrp="1"/>
          </p:cNvSpPr>
          <p:nvPr>
            <p:ph type="title"/>
          </p:nvPr>
        </p:nvSpPr>
        <p:spPr/>
        <p:txBody>
          <a:bodyPr/>
          <a:lstStyle/>
          <a:p>
            <a:r>
              <a:rPr lang="en-US" dirty="0"/>
              <a:t>Functionality</a:t>
            </a:r>
          </a:p>
        </p:txBody>
      </p:sp>
      <p:sp>
        <p:nvSpPr>
          <p:cNvPr id="4" name="Segnaposto piè di pagina 3">
            <a:extLst>
              <a:ext uri="{FF2B5EF4-FFF2-40B4-BE49-F238E27FC236}">
                <a16:creationId xmlns:a16="http://schemas.microsoft.com/office/drawing/2014/main" id="{22861ACC-922B-4B56-8112-620C947580F0}"/>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21322612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2F018BEE-4977-4B95-BAE8-D9E13DA4A4E3}"/>
              </a:ext>
            </a:extLst>
          </p:cNvPr>
          <p:cNvSpPr>
            <a:spLocks noGrp="1"/>
          </p:cNvSpPr>
          <p:nvPr>
            <p:ph type="title"/>
          </p:nvPr>
        </p:nvSpPr>
        <p:spPr/>
        <p:txBody>
          <a:bodyPr/>
          <a:lstStyle/>
          <a:p>
            <a:pPr lvl="0"/>
            <a:r>
              <a:rPr lang="en-US" b="1" dirty="0"/>
              <a:t>#9: Help users recognize, diagnose, and recover from errors</a:t>
            </a:r>
            <a:endParaRPr lang="en-US" dirty="0"/>
          </a:p>
        </p:txBody>
      </p:sp>
      <p:sp>
        <p:nvSpPr>
          <p:cNvPr id="4" name="Segnaposto piè di pagina 3">
            <a:extLst>
              <a:ext uri="{FF2B5EF4-FFF2-40B4-BE49-F238E27FC236}">
                <a16:creationId xmlns:a16="http://schemas.microsoft.com/office/drawing/2014/main" id="{D229A45D-C307-4FF4-BDC7-48AB999B8582}"/>
              </a:ext>
            </a:extLst>
          </p:cNvPr>
          <p:cNvSpPr>
            <a:spLocks noGrp="1"/>
          </p:cNvSpPr>
          <p:nvPr>
            <p:ph type="ftr" sz="quarter" idx="10"/>
          </p:nvPr>
        </p:nvSpPr>
        <p:spPr/>
        <p:txBody>
          <a:bodyPr/>
          <a:lstStyle/>
          <a:p>
            <a:r>
              <a:rPr lang="it-IT"/>
              <a:t>Human Computer Interaction</a:t>
            </a:r>
            <a:endParaRPr lang="it-IT" dirty="0"/>
          </a:p>
        </p:txBody>
      </p:sp>
      <p:pic>
        <p:nvPicPr>
          <p:cNvPr id="12290" name="Picture 2">
            <a:extLst>
              <a:ext uri="{FF2B5EF4-FFF2-40B4-BE49-F238E27FC236}">
                <a16:creationId xmlns:a16="http://schemas.microsoft.com/office/drawing/2014/main" id="{A5D10D69-E515-3E4A-9BC4-6360C649C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606" y="1690688"/>
            <a:ext cx="9578788" cy="431294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Graphic 7" descr="Sad face with solid fill with solid fill">
            <a:extLst>
              <a:ext uri="{FF2B5EF4-FFF2-40B4-BE49-F238E27FC236}">
                <a16:creationId xmlns:a16="http://schemas.microsoft.com/office/drawing/2014/main" id="{1DCB6056-A1B9-B743-9041-36734758CC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03" y="3429000"/>
            <a:ext cx="914400" cy="914400"/>
          </a:xfrm>
          <a:prstGeom prst="rect">
            <a:avLst/>
          </a:prstGeom>
        </p:spPr>
      </p:pic>
    </p:spTree>
    <p:extLst>
      <p:ext uri="{BB962C8B-B14F-4D97-AF65-F5344CB8AC3E}">
        <p14:creationId xmlns:p14="http://schemas.microsoft.com/office/powerpoint/2010/main" val="14459019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2F018BEE-4977-4B95-BAE8-D9E13DA4A4E3}"/>
              </a:ext>
            </a:extLst>
          </p:cNvPr>
          <p:cNvSpPr>
            <a:spLocks noGrp="1"/>
          </p:cNvSpPr>
          <p:nvPr>
            <p:ph type="title"/>
          </p:nvPr>
        </p:nvSpPr>
        <p:spPr/>
        <p:txBody>
          <a:bodyPr/>
          <a:lstStyle/>
          <a:p>
            <a:pPr lvl="0"/>
            <a:r>
              <a:rPr lang="en-US" b="1" dirty="0"/>
              <a:t>#9: Help users recognize, diagnose, and recover from errors</a:t>
            </a:r>
            <a:endParaRPr lang="en-US" dirty="0"/>
          </a:p>
        </p:txBody>
      </p:sp>
      <p:sp>
        <p:nvSpPr>
          <p:cNvPr id="4" name="Segnaposto piè di pagina 3">
            <a:extLst>
              <a:ext uri="{FF2B5EF4-FFF2-40B4-BE49-F238E27FC236}">
                <a16:creationId xmlns:a16="http://schemas.microsoft.com/office/drawing/2014/main" id="{D229A45D-C307-4FF4-BDC7-48AB999B8582}"/>
              </a:ext>
            </a:extLst>
          </p:cNvPr>
          <p:cNvSpPr>
            <a:spLocks noGrp="1"/>
          </p:cNvSpPr>
          <p:nvPr>
            <p:ph type="ftr" sz="quarter" idx="10"/>
          </p:nvPr>
        </p:nvSpPr>
        <p:spPr/>
        <p:txBody>
          <a:bodyPr/>
          <a:lstStyle/>
          <a:p>
            <a:r>
              <a:rPr lang="it-IT"/>
              <a:t>Human Computer Interaction</a:t>
            </a:r>
            <a:endParaRPr lang="it-IT" dirty="0"/>
          </a:p>
        </p:txBody>
      </p:sp>
      <p:pic>
        <p:nvPicPr>
          <p:cNvPr id="6" name="Immagine 5" descr="Immagine che contiene screenshot&#10;&#10;Descrizione generata automaticamente">
            <a:extLst>
              <a:ext uri="{FF2B5EF4-FFF2-40B4-BE49-F238E27FC236}">
                <a16:creationId xmlns:a16="http://schemas.microsoft.com/office/drawing/2014/main" id="{FA7E152A-1010-4382-8726-355FB4A19A73}"/>
              </a:ext>
            </a:extLst>
          </p:cNvPr>
          <p:cNvPicPr>
            <a:picLocks noChangeAspect="1"/>
          </p:cNvPicPr>
          <p:nvPr/>
        </p:nvPicPr>
        <p:blipFill>
          <a:blip r:embed="rId3"/>
          <a:stretch>
            <a:fillRect/>
          </a:stretch>
        </p:blipFill>
        <p:spPr>
          <a:xfrm>
            <a:off x="1342526" y="2600039"/>
            <a:ext cx="3695238" cy="2196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magine 7">
            <a:extLst>
              <a:ext uri="{FF2B5EF4-FFF2-40B4-BE49-F238E27FC236}">
                <a16:creationId xmlns:a16="http://schemas.microsoft.com/office/drawing/2014/main" id="{4A47757C-7DD7-4E44-AE7A-A728ED14039D}"/>
              </a:ext>
            </a:extLst>
          </p:cNvPr>
          <p:cNvPicPr>
            <a:picLocks noChangeAspect="1"/>
          </p:cNvPicPr>
          <p:nvPr/>
        </p:nvPicPr>
        <p:blipFill>
          <a:blip r:embed="rId4"/>
          <a:stretch>
            <a:fillRect/>
          </a:stretch>
        </p:blipFill>
        <p:spPr>
          <a:xfrm>
            <a:off x="6296442" y="2492102"/>
            <a:ext cx="4444444" cy="24126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Graphic 6" descr="Smiling face with solid fill with solid fill">
            <a:extLst>
              <a:ext uri="{FF2B5EF4-FFF2-40B4-BE49-F238E27FC236}">
                <a16:creationId xmlns:a16="http://schemas.microsoft.com/office/drawing/2014/main" id="{7CEA2B15-68B2-AA42-AC7C-AD4E405AEE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9903" y="3241251"/>
            <a:ext cx="914400" cy="914400"/>
          </a:xfrm>
          <a:prstGeom prst="rect">
            <a:avLst/>
          </a:prstGeom>
        </p:spPr>
      </p:pic>
    </p:spTree>
    <p:extLst>
      <p:ext uri="{BB962C8B-B14F-4D97-AF65-F5344CB8AC3E}">
        <p14:creationId xmlns:p14="http://schemas.microsoft.com/office/powerpoint/2010/main" val="2359697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80611EDB-707C-4C31-A74F-6AA89D4D4628}"/>
              </a:ext>
            </a:extLst>
          </p:cNvPr>
          <p:cNvSpPr>
            <a:spLocks noGrp="1"/>
          </p:cNvSpPr>
          <p:nvPr>
            <p:ph idx="1"/>
          </p:nvPr>
        </p:nvSpPr>
        <p:spPr/>
        <p:txBody>
          <a:bodyPr/>
          <a:lstStyle/>
          <a:p>
            <a:r>
              <a:rPr lang="en-US" dirty="0"/>
              <a:t>Make errors easy to identify</a:t>
            </a:r>
          </a:p>
          <a:p>
            <a:pPr lvl="1"/>
            <a:r>
              <a:rPr lang="en-US" dirty="0"/>
              <a:t>Colors, fonts, …</a:t>
            </a:r>
          </a:p>
          <a:p>
            <a:r>
              <a:rPr lang="en-US" dirty="0"/>
              <a:t>Make problem clear</a:t>
            </a:r>
          </a:p>
          <a:p>
            <a:pPr lvl="1"/>
            <a:r>
              <a:rPr lang="en-US" dirty="0"/>
              <a:t>Problem cause</a:t>
            </a:r>
          </a:p>
          <a:p>
            <a:pPr lvl="1"/>
            <a:r>
              <a:rPr lang="en-US" dirty="0"/>
              <a:t>Problem location</a:t>
            </a:r>
          </a:p>
          <a:p>
            <a:r>
              <a:rPr lang="en-US" dirty="0"/>
              <a:t>Provide a solution</a:t>
            </a:r>
          </a:p>
          <a:p>
            <a:pPr lvl="1"/>
            <a:r>
              <a:rPr lang="en-US" dirty="0"/>
              <a:t>Give a suggestion</a:t>
            </a:r>
          </a:p>
          <a:p>
            <a:pPr lvl="1"/>
            <a:r>
              <a:rPr lang="en-US" dirty="0"/>
              <a:t>Show a path forward</a:t>
            </a:r>
          </a:p>
          <a:p>
            <a:pPr lvl="1"/>
            <a:r>
              <a:rPr lang="en-US" dirty="0"/>
              <a:t>Propose an alternative</a:t>
            </a:r>
          </a:p>
        </p:txBody>
      </p:sp>
      <p:sp>
        <p:nvSpPr>
          <p:cNvPr id="3" name="Titolo 2">
            <a:extLst>
              <a:ext uri="{FF2B5EF4-FFF2-40B4-BE49-F238E27FC236}">
                <a16:creationId xmlns:a16="http://schemas.microsoft.com/office/drawing/2014/main" id="{A36760F1-E26D-40DB-94B1-E003C666CE0B}"/>
              </a:ext>
            </a:extLst>
          </p:cNvPr>
          <p:cNvSpPr>
            <a:spLocks noGrp="1"/>
          </p:cNvSpPr>
          <p:nvPr>
            <p:ph type="title"/>
          </p:nvPr>
        </p:nvSpPr>
        <p:spPr/>
        <p:txBody>
          <a:bodyPr/>
          <a:lstStyle/>
          <a:p>
            <a:r>
              <a:rPr lang="en-US" dirty="0"/>
              <a:t>Suggestions</a:t>
            </a:r>
          </a:p>
        </p:txBody>
      </p:sp>
      <p:sp>
        <p:nvSpPr>
          <p:cNvPr id="4" name="Segnaposto piè di pagina 3">
            <a:extLst>
              <a:ext uri="{FF2B5EF4-FFF2-40B4-BE49-F238E27FC236}">
                <a16:creationId xmlns:a16="http://schemas.microsoft.com/office/drawing/2014/main" id="{E593FC26-2E1C-4DF2-940D-E1089ED966CC}"/>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35553525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E3EF978D-72A0-4D5A-AA85-F6486643724D}"/>
              </a:ext>
            </a:extLst>
          </p:cNvPr>
          <p:cNvSpPr>
            <a:spLocks noGrp="1"/>
          </p:cNvSpPr>
          <p:nvPr>
            <p:ph idx="1"/>
          </p:nvPr>
        </p:nvSpPr>
        <p:spPr/>
        <p:txBody>
          <a:bodyPr/>
          <a:lstStyle/>
          <a:p>
            <a:pPr lvl="0"/>
            <a:r>
              <a:rPr lang="en-US" dirty="0"/>
              <a:t>Even though it is better if the system can be used without documentation, it may be necessary to provide help and documentation. Any such information should be easy to search, focused on the user's task, list concrete steps to be carried out, and not be too large.</a:t>
            </a:r>
          </a:p>
        </p:txBody>
      </p:sp>
      <p:sp>
        <p:nvSpPr>
          <p:cNvPr id="3" name="Titolo 2">
            <a:extLst>
              <a:ext uri="{FF2B5EF4-FFF2-40B4-BE49-F238E27FC236}">
                <a16:creationId xmlns:a16="http://schemas.microsoft.com/office/drawing/2014/main" id="{0A7860A4-F033-4292-98AC-4A7B7438925A}"/>
              </a:ext>
            </a:extLst>
          </p:cNvPr>
          <p:cNvSpPr>
            <a:spLocks noGrp="1"/>
          </p:cNvSpPr>
          <p:nvPr>
            <p:ph type="title"/>
          </p:nvPr>
        </p:nvSpPr>
        <p:spPr/>
        <p:txBody>
          <a:bodyPr/>
          <a:lstStyle/>
          <a:p>
            <a:pPr lvl="0"/>
            <a:r>
              <a:rPr lang="en-US" b="1" dirty="0"/>
              <a:t>#10: Help and documentation</a:t>
            </a:r>
            <a:endParaRPr lang="en-US" dirty="0"/>
          </a:p>
        </p:txBody>
      </p:sp>
      <p:sp>
        <p:nvSpPr>
          <p:cNvPr id="4" name="Segnaposto piè di pagina 3">
            <a:extLst>
              <a:ext uri="{FF2B5EF4-FFF2-40B4-BE49-F238E27FC236}">
                <a16:creationId xmlns:a16="http://schemas.microsoft.com/office/drawing/2014/main" id="{FF09AA42-4CDD-4CAF-99EF-1E11A57E8F1F}"/>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3302698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0A7860A4-F033-4292-98AC-4A7B7438925A}"/>
              </a:ext>
            </a:extLst>
          </p:cNvPr>
          <p:cNvSpPr>
            <a:spLocks noGrp="1"/>
          </p:cNvSpPr>
          <p:nvPr>
            <p:ph type="title"/>
          </p:nvPr>
        </p:nvSpPr>
        <p:spPr/>
        <p:txBody>
          <a:bodyPr/>
          <a:lstStyle/>
          <a:p>
            <a:pPr lvl="0"/>
            <a:r>
              <a:rPr lang="en-US" b="1" dirty="0"/>
              <a:t>#10: Help and documentation</a:t>
            </a:r>
            <a:endParaRPr lang="en-US" dirty="0"/>
          </a:p>
        </p:txBody>
      </p:sp>
      <p:sp>
        <p:nvSpPr>
          <p:cNvPr id="4" name="Segnaposto piè di pagina 3">
            <a:extLst>
              <a:ext uri="{FF2B5EF4-FFF2-40B4-BE49-F238E27FC236}">
                <a16:creationId xmlns:a16="http://schemas.microsoft.com/office/drawing/2014/main" id="{FF09AA42-4CDD-4CAF-99EF-1E11A57E8F1F}"/>
              </a:ext>
            </a:extLst>
          </p:cNvPr>
          <p:cNvSpPr>
            <a:spLocks noGrp="1"/>
          </p:cNvSpPr>
          <p:nvPr>
            <p:ph type="ftr" sz="quarter" idx="10"/>
          </p:nvPr>
        </p:nvSpPr>
        <p:spPr/>
        <p:txBody>
          <a:bodyPr/>
          <a:lstStyle/>
          <a:p>
            <a:r>
              <a:rPr lang="it-IT"/>
              <a:t>Human Computer Interaction</a:t>
            </a:r>
            <a:endParaRPr lang="it-IT" dirty="0"/>
          </a:p>
        </p:txBody>
      </p:sp>
      <p:pic>
        <p:nvPicPr>
          <p:cNvPr id="6" name="Immagine 5" descr="Immagine che contiene screenshot&#10;&#10;Descrizione generata automaticamente">
            <a:extLst>
              <a:ext uri="{FF2B5EF4-FFF2-40B4-BE49-F238E27FC236}">
                <a16:creationId xmlns:a16="http://schemas.microsoft.com/office/drawing/2014/main" id="{8CB4ABA0-BC86-41B9-8F1B-0C2182405A45}"/>
              </a:ext>
            </a:extLst>
          </p:cNvPr>
          <p:cNvPicPr>
            <a:picLocks noChangeAspect="1"/>
          </p:cNvPicPr>
          <p:nvPr/>
        </p:nvPicPr>
        <p:blipFill>
          <a:blip r:embed="rId2"/>
          <a:stretch>
            <a:fillRect/>
          </a:stretch>
        </p:blipFill>
        <p:spPr>
          <a:xfrm>
            <a:off x="1204088" y="1833850"/>
            <a:ext cx="4279365" cy="25396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magine 7" descr="Immagine che contiene screenshot, monitor, schermo, telefono&#10;&#10;Descrizione generata automaticamente">
            <a:extLst>
              <a:ext uri="{FF2B5EF4-FFF2-40B4-BE49-F238E27FC236}">
                <a16:creationId xmlns:a16="http://schemas.microsoft.com/office/drawing/2014/main" id="{780ABE55-B314-4618-81E8-8535431F595A}"/>
              </a:ext>
            </a:extLst>
          </p:cNvPr>
          <p:cNvPicPr>
            <a:picLocks noChangeAspect="1"/>
          </p:cNvPicPr>
          <p:nvPr/>
        </p:nvPicPr>
        <p:blipFill>
          <a:blip r:embed="rId3"/>
          <a:stretch>
            <a:fillRect/>
          </a:stretch>
        </p:blipFill>
        <p:spPr>
          <a:xfrm>
            <a:off x="6708549" y="3566340"/>
            <a:ext cx="3974603" cy="22349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Graphic 8" descr="Smiling face with solid fill with solid fill">
            <a:extLst>
              <a:ext uri="{FF2B5EF4-FFF2-40B4-BE49-F238E27FC236}">
                <a16:creationId xmlns:a16="http://schemas.microsoft.com/office/drawing/2014/main" id="{BE500718-6E56-5046-8DCB-941515AE6B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1" y="3336620"/>
            <a:ext cx="914400" cy="914400"/>
          </a:xfrm>
          <a:prstGeom prst="rect">
            <a:avLst/>
          </a:prstGeom>
        </p:spPr>
      </p:pic>
    </p:spTree>
    <p:extLst>
      <p:ext uri="{BB962C8B-B14F-4D97-AF65-F5344CB8AC3E}">
        <p14:creationId xmlns:p14="http://schemas.microsoft.com/office/powerpoint/2010/main" val="6173372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0A7860A4-F033-4292-98AC-4A7B7438925A}"/>
              </a:ext>
            </a:extLst>
          </p:cNvPr>
          <p:cNvSpPr>
            <a:spLocks noGrp="1"/>
          </p:cNvSpPr>
          <p:nvPr>
            <p:ph type="title"/>
          </p:nvPr>
        </p:nvSpPr>
        <p:spPr/>
        <p:txBody>
          <a:bodyPr/>
          <a:lstStyle/>
          <a:p>
            <a:pPr lvl="0"/>
            <a:r>
              <a:rPr lang="en-US" b="1" dirty="0"/>
              <a:t>#10: Help and documentation</a:t>
            </a:r>
            <a:endParaRPr lang="en-US" dirty="0"/>
          </a:p>
        </p:txBody>
      </p:sp>
      <p:sp>
        <p:nvSpPr>
          <p:cNvPr id="4" name="Segnaposto piè di pagina 3">
            <a:extLst>
              <a:ext uri="{FF2B5EF4-FFF2-40B4-BE49-F238E27FC236}">
                <a16:creationId xmlns:a16="http://schemas.microsoft.com/office/drawing/2014/main" id="{FF09AA42-4CDD-4CAF-99EF-1E11A57E8F1F}"/>
              </a:ext>
            </a:extLst>
          </p:cNvPr>
          <p:cNvSpPr>
            <a:spLocks noGrp="1"/>
          </p:cNvSpPr>
          <p:nvPr>
            <p:ph type="ftr" sz="quarter" idx="10"/>
          </p:nvPr>
        </p:nvSpPr>
        <p:spPr/>
        <p:txBody>
          <a:bodyPr/>
          <a:lstStyle/>
          <a:p>
            <a:r>
              <a:rPr lang="it-IT"/>
              <a:t>Human Computer Interaction</a:t>
            </a:r>
            <a:endParaRPr lang="it-IT" dirty="0"/>
          </a:p>
        </p:txBody>
      </p:sp>
      <p:pic>
        <p:nvPicPr>
          <p:cNvPr id="8" name="Graphic 7" descr="Smiling face with solid fill with solid fill">
            <a:extLst>
              <a:ext uri="{FF2B5EF4-FFF2-40B4-BE49-F238E27FC236}">
                <a16:creationId xmlns:a16="http://schemas.microsoft.com/office/drawing/2014/main" id="{02C92435-AF2C-1246-92E6-E666DA4151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3190" y="3369161"/>
            <a:ext cx="914400" cy="914400"/>
          </a:xfrm>
          <a:prstGeom prst="rect">
            <a:avLst/>
          </a:prstGeom>
        </p:spPr>
      </p:pic>
      <p:pic>
        <p:nvPicPr>
          <p:cNvPr id="14340" name="Picture 4">
            <a:extLst>
              <a:ext uri="{FF2B5EF4-FFF2-40B4-BE49-F238E27FC236}">
                <a16:creationId xmlns:a16="http://schemas.microsoft.com/office/drawing/2014/main" id="{C39310F2-B4ED-4F41-9789-AA9C5FF81A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2579" y="1690688"/>
            <a:ext cx="5762362" cy="427134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8215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B5067915-E529-41E0-8BC5-CA6A9E972BC5}"/>
              </a:ext>
            </a:extLst>
          </p:cNvPr>
          <p:cNvSpPr>
            <a:spLocks noGrp="1"/>
          </p:cNvSpPr>
          <p:nvPr>
            <p:ph idx="1"/>
          </p:nvPr>
        </p:nvSpPr>
        <p:spPr/>
        <p:txBody>
          <a:bodyPr/>
          <a:lstStyle/>
          <a:p>
            <a:r>
              <a:rPr lang="en-US" dirty="0"/>
              <a:t>Provide examples</a:t>
            </a:r>
          </a:p>
          <a:p>
            <a:pPr lvl="1"/>
            <a:r>
              <a:rPr lang="en-US" dirty="0"/>
              <a:t>In documentation</a:t>
            </a:r>
          </a:p>
          <a:p>
            <a:pPr lvl="1"/>
            <a:r>
              <a:rPr lang="en-US" dirty="0"/>
              <a:t>In complex choices</a:t>
            </a:r>
          </a:p>
          <a:p>
            <a:r>
              <a:rPr lang="en-US" dirty="0"/>
              <a:t>Help the user understanding the error gravity</a:t>
            </a:r>
          </a:p>
          <a:p>
            <a:pPr lvl="1"/>
            <a:r>
              <a:rPr lang="en-US" dirty="0"/>
              <a:t>E.g., printing outside margins</a:t>
            </a:r>
          </a:p>
          <a:p>
            <a:r>
              <a:rPr lang="en-US" dirty="0"/>
              <a:t>Provide ‘tips’ for showing new actions or steps</a:t>
            </a:r>
          </a:p>
          <a:p>
            <a:r>
              <a:rPr lang="en-US" dirty="0"/>
              <a:t>Use pop-overs to point to changes in UI (or for first usage)</a:t>
            </a:r>
          </a:p>
          <a:p>
            <a:r>
              <a:rPr lang="en-US" dirty="0"/>
              <a:t>Avoid too-opaque “terms and conditions” (summarize, if possible)</a:t>
            </a:r>
          </a:p>
        </p:txBody>
      </p:sp>
      <p:sp>
        <p:nvSpPr>
          <p:cNvPr id="3" name="Titolo 2">
            <a:extLst>
              <a:ext uri="{FF2B5EF4-FFF2-40B4-BE49-F238E27FC236}">
                <a16:creationId xmlns:a16="http://schemas.microsoft.com/office/drawing/2014/main" id="{072B23A6-813D-4477-A715-FA589640C57C}"/>
              </a:ext>
            </a:extLst>
          </p:cNvPr>
          <p:cNvSpPr>
            <a:spLocks noGrp="1"/>
          </p:cNvSpPr>
          <p:nvPr>
            <p:ph type="title"/>
          </p:nvPr>
        </p:nvSpPr>
        <p:spPr/>
        <p:txBody>
          <a:bodyPr/>
          <a:lstStyle/>
          <a:p>
            <a:r>
              <a:rPr lang="en-US" dirty="0"/>
              <a:t>Suggestions</a:t>
            </a:r>
          </a:p>
        </p:txBody>
      </p:sp>
      <p:sp>
        <p:nvSpPr>
          <p:cNvPr id="4" name="Segnaposto piè di pagina 3">
            <a:extLst>
              <a:ext uri="{FF2B5EF4-FFF2-40B4-BE49-F238E27FC236}">
                <a16:creationId xmlns:a16="http://schemas.microsoft.com/office/drawing/2014/main" id="{78D2E3E7-BE0E-4C86-8BF3-AE6F7B56D1FD}"/>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16098870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D9F7F-A346-C646-B7DE-5F1091DE75CD}"/>
              </a:ext>
            </a:extLst>
          </p:cNvPr>
          <p:cNvSpPr>
            <a:spLocks noGrp="1"/>
          </p:cNvSpPr>
          <p:nvPr>
            <p:ph idx="1"/>
          </p:nvPr>
        </p:nvSpPr>
        <p:spPr/>
        <p:txBody>
          <a:bodyPr/>
          <a:lstStyle/>
          <a:p>
            <a:r>
              <a:rPr lang="en-IT" dirty="0"/>
              <a:t>Target website: </a:t>
            </a:r>
            <a:r>
              <a:rPr lang="en-GB" dirty="0">
                <a:hlinkClick r:id="rId3"/>
              </a:rPr>
              <a:t>https://trenitalia.com/</a:t>
            </a:r>
            <a:r>
              <a:rPr lang="en-IT" dirty="0"/>
              <a:t> </a:t>
            </a:r>
          </a:p>
          <a:p>
            <a:pPr lvl="1"/>
            <a:r>
              <a:rPr lang="en-IT" dirty="0"/>
              <a:t>Trenitalia is </a:t>
            </a:r>
            <a:r>
              <a:rPr lang="en-GB" dirty="0"/>
              <a:t>the primary train operator in Italy</a:t>
            </a:r>
          </a:p>
          <a:p>
            <a:pPr lvl="1"/>
            <a:r>
              <a:rPr lang="en-GB" dirty="0"/>
              <a:t>It offers national rail transport with regional trains and high-speed trains (“</a:t>
            </a:r>
            <a:r>
              <a:rPr lang="en-GB" dirty="0" err="1"/>
              <a:t>Frecciarossa</a:t>
            </a:r>
            <a:r>
              <a:rPr lang="en-GB" dirty="0"/>
              <a:t>”)</a:t>
            </a:r>
            <a:endParaRPr lang="en-IT" dirty="0"/>
          </a:p>
          <a:p>
            <a:r>
              <a:rPr lang="en-IT" dirty="0"/>
              <a:t>Useful tasks to spot several problems:</a:t>
            </a:r>
          </a:p>
          <a:p>
            <a:pPr lvl="1"/>
            <a:r>
              <a:rPr lang="en-IT" dirty="0"/>
              <a:t>Explore the offers proposed by the website and buy a discounted ticket</a:t>
            </a:r>
          </a:p>
          <a:p>
            <a:pPr lvl="1"/>
            <a:r>
              <a:rPr lang="en-IT" dirty="0"/>
              <a:t>Buy a “Frecciarossa” </a:t>
            </a:r>
            <a:r>
              <a:rPr lang="en-GB" dirty="0"/>
              <a:t>round trip</a:t>
            </a:r>
            <a:r>
              <a:rPr lang="en-IT" dirty="0"/>
              <a:t> from Turin to Rome for the winter holidays</a:t>
            </a:r>
          </a:p>
          <a:p>
            <a:pPr lvl="1"/>
            <a:r>
              <a:rPr lang="en-IT" dirty="0"/>
              <a:t>Chat with an operator for receiveing support</a:t>
            </a:r>
          </a:p>
          <a:p>
            <a:r>
              <a:rPr lang="en-IT" dirty="0"/>
              <a:t>In performing the tasks, you can register/login to the platform and change the language of the website, if you want</a:t>
            </a:r>
          </a:p>
          <a:p>
            <a:pPr lvl="1"/>
            <a:endParaRPr lang="en-IT" dirty="0"/>
          </a:p>
        </p:txBody>
      </p:sp>
      <p:sp>
        <p:nvSpPr>
          <p:cNvPr id="3" name="Title 2">
            <a:extLst>
              <a:ext uri="{FF2B5EF4-FFF2-40B4-BE49-F238E27FC236}">
                <a16:creationId xmlns:a16="http://schemas.microsoft.com/office/drawing/2014/main" id="{B4E3DDE3-E5C1-5F4C-A60F-1D1BF2E029F1}"/>
              </a:ext>
            </a:extLst>
          </p:cNvPr>
          <p:cNvSpPr>
            <a:spLocks noGrp="1"/>
          </p:cNvSpPr>
          <p:nvPr>
            <p:ph type="title"/>
          </p:nvPr>
        </p:nvSpPr>
        <p:spPr/>
        <p:txBody>
          <a:bodyPr/>
          <a:lstStyle/>
          <a:p>
            <a:r>
              <a:rPr lang="en-IT" dirty="0"/>
              <a:t>Example</a:t>
            </a:r>
          </a:p>
        </p:txBody>
      </p:sp>
      <p:sp>
        <p:nvSpPr>
          <p:cNvPr id="4" name="Footer Placeholder 3">
            <a:extLst>
              <a:ext uri="{FF2B5EF4-FFF2-40B4-BE49-F238E27FC236}">
                <a16:creationId xmlns:a16="http://schemas.microsoft.com/office/drawing/2014/main" id="{3445D6AF-78BB-7247-AEF6-38C2BC930A13}"/>
              </a:ext>
            </a:extLst>
          </p:cNvPr>
          <p:cNvSpPr>
            <a:spLocks noGrp="1"/>
          </p:cNvSpPr>
          <p:nvPr>
            <p:ph type="ftr" sz="quarter" idx="10"/>
          </p:nvPr>
        </p:nvSpPr>
        <p:spPr/>
        <p:txBody>
          <a:bodyPr/>
          <a:lstStyle/>
          <a:p>
            <a:r>
              <a:rPr lang="it-IT"/>
              <a:t>Human Computer Interaction</a:t>
            </a:r>
            <a:endParaRPr lang="it-IT" dirty="0"/>
          </a:p>
        </p:txBody>
      </p:sp>
      <p:pic>
        <p:nvPicPr>
          <p:cNvPr id="6" name="Picture 5">
            <a:extLst>
              <a:ext uri="{FF2B5EF4-FFF2-40B4-BE49-F238E27FC236}">
                <a16:creationId xmlns:a16="http://schemas.microsoft.com/office/drawing/2014/main" id="{31AA4C76-1B02-2B48-90FC-222013E88636}"/>
              </a:ext>
            </a:extLst>
          </p:cNvPr>
          <p:cNvPicPr>
            <a:picLocks noChangeAspect="1"/>
          </p:cNvPicPr>
          <p:nvPr/>
        </p:nvPicPr>
        <p:blipFill>
          <a:blip r:embed="rId4"/>
          <a:stretch>
            <a:fillRect/>
          </a:stretch>
        </p:blipFill>
        <p:spPr>
          <a:xfrm>
            <a:off x="6600495" y="239848"/>
            <a:ext cx="5247290" cy="1828364"/>
          </a:xfrm>
          <a:prstGeom prst="rect">
            <a:avLst/>
          </a:prstGeom>
        </p:spPr>
      </p:pic>
    </p:spTree>
    <p:extLst>
      <p:ext uri="{BB962C8B-B14F-4D97-AF65-F5344CB8AC3E}">
        <p14:creationId xmlns:p14="http://schemas.microsoft.com/office/powerpoint/2010/main" val="5786673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D9F7F-A346-C646-B7DE-5F1091DE75CD}"/>
              </a:ext>
            </a:extLst>
          </p:cNvPr>
          <p:cNvSpPr>
            <a:spLocks noGrp="1"/>
          </p:cNvSpPr>
          <p:nvPr>
            <p:ph idx="1"/>
          </p:nvPr>
        </p:nvSpPr>
        <p:spPr/>
        <p:txBody>
          <a:bodyPr>
            <a:noAutofit/>
          </a:bodyPr>
          <a:lstStyle/>
          <a:p>
            <a:pPr marL="0" indent="0" rtl="0">
              <a:spcBef>
                <a:spcPts val="0"/>
              </a:spcBef>
              <a:spcAft>
                <a:spcPts val="0"/>
              </a:spcAft>
              <a:buNone/>
            </a:pPr>
            <a:r>
              <a:rPr lang="en-GB" sz="1800" b="0" i="1" u="none" strike="noStrike" dirty="0">
                <a:solidFill>
                  <a:srgbClr val="000000"/>
                </a:solidFill>
                <a:effectLst/>
                <a:latin typeface="Candara" panose="020E0502030303020204" pitchFamily="34" charset="0"/>
              </a:rPr>
              <a:t>[Issue #]. [Heuristic #] [Heuristic Title]</a:t>
            </a:r>
            <a:endParaRPr lang="en-GB" sz="1800" dirty="0">
              <a:latin typeface="Candara" panose="020E0502030303020204" pitchFamily="34" charset="0"/>
            </a:endParaRPr>
          </a:p>
          <a:p>
            <a:pPr>
              <a:spcBef>
                <a:spcPts val="0"/>
              </a:spcBef>
            </a:pPr>
            <a:r>
              <a:rPr lang="en-GB" sz="1800" b="0" i="1" u="none" strike="noStrike" dirty="0">
                <a:solidFill>
                  <a:srgbClr val="000000"/>
                </a:solidFill>
                <a:effectLst/>
                <a:latin typeface="Candara" panose="020E0502030303020204" pitchFamily="34" charset="0"/>
              </a:rPr>
              <a:t>Where: [Where the issue occurred – task, step, page]</a:t>
            </a:r>
          </a:p>
          <a:p>
            <a:pPr>
              <a:spcBef>
                <a:spcPts val="0"/>
              </a:spcBef>
            </a:pPr>
            <a:r>
              <a:rPr lang="en-GB" sz="1800" b="0" i="1" u="none" strike="noStrike" dirty="0">
                <a:solidFill>
                  <a:srgbClr val="000000"/>
                </a:solidFill>
                <a:effectLst/>
                <a:latin typeface="Candara" panose="020E0502030303020204" pitchFamily="34" charset="0"/>
              </a:rPr>
              <a:t>What: [Description of the problem]</a:t>
            </a:r>
            <a:endParaRPr lang="en-GB" sz="1800" dirty="0">
              <a:latin typeface="Candara" panose="020E0502030303020204" pitchFamily="34" charset="0"/>
            </a:endParaRPr>
          </a:p>
          <a:p>
            <a:pPr>
              <a:spcBef>
                <a:spcPts val="0"/>
              </a:spcBef>
            </a:pPr>
            <a:r>
              <a:rPr lang="en-GB" sz="1800" b="0" i="1" u="none" strike="noStrike" dirty="0">
                <a:solidFill>
                  <a:srgbClr val="000000"/>
                </a:solidFill>
                <a:effectLst/>
                <a:latin typeface="Candara" panose="020E0502030303020204" pitchFamily="34" charset="0"/>
              </a:rPr>
              <a:t>Why: [Reason why it violates the heuristic]</a:t>
            </a:r>
            <a:endParaRPr lang="en-GB" sz="1800" dirty="0">
              <a:latin typeface="Candara" panose="020E0502030303020204" pitchFamily="34" charset="0"/>
            </a:endParaRPr>
          </a:p>
          <a:p>
            <a:pPr>
              <a:spcBef>
                <a:spcPts val="0"/>
              </a:spcBef>
            </a:pPr>
            <a:r>
              <a:rPr lang="en-GB" sz="1800" b="0" i="1" u="none" strike="noStrike" dirty="0">
                <a:solidFill>
                  <a:srgbClr val="000000"/>
                </a:solidFill>
                <a:effectLst/>
                <a:latin typeface="Candara" panose="020E0502030303020204" pitchFamily="34" charset="0"/>
              </a:rPr>
              <a:t>Severity: [0-4, according to Nielsen’s severity rating]</a:t>
            </a:r>
          </a:p>
          <a:p>
            <a:pPr marL="0" indent="0" rtl="0">
              <a:spcBef>
                <a:spcPts val="0"/>
              </a:spcBef>
              <a:spcAft>
                <a:spcPts val="0"/>
              </a:spcAft>
              <a:buNone/>
            </a:pPr>
            <a:endParaRPr lang="en-GB" sz="1800" i="1" dirty="0">
              <a:solidFill>
                <a:srgbClr val="000000"/>
              </a:solidFill>
              <a:latin typeface="Candara" panose="020E0502030303020204" pitchFamily="34" charset="0"/>
            </a:endParaRPr>
          </a:p>
          <a:p>
            <a:pPr marL="0" indent="0" rtl="0" fontAlgn="base">
              <a:spcBef>
                <a:spcPts val="0"/>
              </a:spcBef>
              <a:spcAft>
                <a:spcPts val="0"/>
              </a:spcAft>
              <a:buNone/>
            </a:pPr>
            <a:r>
              <a:rPr lang="en-GB" sz="1800" i="1" dirty="0">
                <a:solidFill>
                  <a:srgbClr val="000000"/>
                </a:solidFill>
                <a:latin typeface="Candara" panose="020E0502030303020204" pitchFamily="34" charset="0"/>
              </a:rPr>
              <a:t>1</a:t>
            </a:r>
            <a:r>
              <a:rPr lang="en-GB" sz="1800" b="0" i="1" u="none" strike="noStrike" dirty="0">
                <a:solidFill>
                  <a:srgbClr val="000000"/>
                </a:solidFill>
                <a:effectLst/>
                <a:latin typeface="Candara" panose="020E0502030303020204" pitchFamily="34" charset="0"/>
              </a:rPr>
              <a:t>. H4 Consistency and standards</a:t>
            </a:r>
          </a:p>
          <a:p>
            <a:pPr fontAlgn="base">
              <a:spcBef>
                <a:spcPts val="0"/>
              </a:spcBef>
            </a:pPr>
            <a:r>
              <a:rPr lang="en-GB" sz="1800" b="0" i="1" u="none" strike="noStrike" dirty="0">
                <a:solidFill>
                  <a:srgbClr val="000000"/>
                </a:solidFill>
                <a:effectLst/>
                <a:latin typeface="Candara" panose="020E0502030303020204" pitchFamily="34" charset="0"/>
              </a:rPr>
              <a:t>Where: Specify your language.</a:t>
            </a:r>
          </a:p>
          <a:p>
            <a:pPr fontAlgn="base">
              <a:spcBef>
                <a:spcPts val="0"/>
              </a:spcBef>
            </a:pPr>
            <a:r>
              <a:rPr lang="en-GB" sz="1800" b="0" i="1" u="none" strike="noStrike" dirty="0">
                <a:solidFill>
                  <a:srgbClr val="000000"/>
                </a:solidFill>
                <a:effectLst/>
                <a:latin typeface="Candara" panose="020E0502030303020204" pitchFamily="34" charset="0"/>
              </a:rPr>
              <a:t>What: The app uses “Save” for saving information, except here where it uses “Store”.</a:t>
            </a:r>
          </a:p>
          <a:p>
            <a:pPr fontAlgn="base">
              <a:spcBef>
                <a:spcPts val="0"/>
              </a:spcBef>
            </a:pPr>
            <a:r>
              <a:rPr lang="en-GB" sz="1800" b="0" i="1" u="none" strike="noStrike" dirty="0">
                <a:solidFill>
                  <a:srgbClr val="000000"/>
                </a:solidFill>
                <a:effectLst/>
                <a:latin typeface="Candara" panose="020E0502030303020204" pitchFamily="34" charset="0"/>
              </a:rPr>
              <a:t>Why: It is an inconsistent terminology for the same function in the application, which can create confusion.</a:t>
            </a:r>
          </a:p>
          <a:p>
            <a:pPr fontAlgn="base">
              <a:spcBef>
                <a:spcPts val="0"/>
              </a:spcBef>
            </a:pPr>
            <a:r>
              <a:rPr lang="en-GB" sz="1800" b="0" i="1" u="none" strike="noStrike" dirty="0">
                <a:solidFill>
                  <a:srgbClr val="000000"/>
                </a:solidFill>
                <a:effectLst/>
                <a:latin typeface="Candara" panose="020E0502030303020204" pitchFamily="34" charset="0"/>
              </a:rPr>
              <a:t>Severity: 3</a:t>
            </a:r>
            <a:endParaRPr lang="en-IT" sz="1800" i="1" dirty="0">
              <a:latin typeface="Candara" panose="020E0502030303020204" pitchFamily="34" charset="0"/>
            </a:endParaRPr>
          </a:p>
        </p:txBody>
      </p:sp>
      <p:sp>
        <p:nvSpPr>
          <p:cNvPr id="3" name="Title 2">
            <a:extLst>
              <a:ext uri="{FF2B5EF4-FFF2-40B4-BE49-F238E27FC236}">
                <a16:creationId xmlns:a16="http://schemas.microsoft.com/office/drawing/2014/main" id="{B4E3DDE3-E5C1-5F4C-A60F-1D1BF2E029F1}"/>
              </a:ext>
            </a:extLst>
          </p:cNvPr>
          <p:cNvSpPr>
            <a:spLocks noGrp="1"/>
          </p:cNvSpPr>
          <p:nvPr>
            <p:ph type="title"/>
          </p:nvPr>
        </p:nvSpPr>
        <p:spPr/>
        <p:txBody>
          <a:bodyPr/>
          <a:lstStyle/>
          <a:p>
            <a:r>
              <a:rPr lang="en-IT" dirty="0"/>
              <a:t>Example - Template</a:t>
            </a:r>
          </a:p>
        </p:txBody>
      </p:sp>
      <p:sp>
        <p:nvSpPr>
          <p:cNvPr id="4" name="Footer Placeholder 3">
            <a:extLst>
              <a:ext uri="{FF2B5EF4-FFF2-40B4-BE49-F238E27FC236}">
                <a16:creationId xmlns:a16="http://schemas.microsoft.com/office/drawing/2014/main" id="{3445D6AF-78BB-7247-AEF6-38C2BC930A13}"/>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12602567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D9F7F-A346-C646-B7DE-5F1091DE75CD}"/>
              </a:ext>
            </a:extLst>
          </p:cNvPr>
          <p:cNvSpPr>
            <a:spLocks noGrp="1"/>
          </p:cNvSpPr>
          <p:nvPr>
            <p:ph idx="1"/>
          </p:nvPr>
        </p:nvSpPr>
        <p:spPr/>
        <p:txBody>
          <a:bodyPr>
            <a:noAutofit/>
          </a:bodyPr>
          <a:lstStyle/>
          <a:p>
            <a:pPr marL="0" indent="0" rtl="0" fontAlgn="base">
              <a:spcBef>
                <a:spcPts val="0"/>
              </a:spcBef>
              <a:spcAft>
                <a:spcPts val="0"/>
              </a:spcAft>
              <a:buNone/>
            </a:pPr>
            <a:r>
              <a:rPr lang="en-GB" sz="1800" b="0" i="0" u="none" strike="noStrike" dirty="0">
                <a:solidFill>
                  <a:srgbClr val="000000"/>
                </a:solidFill>
                <a:effectLst/>
                <a:latin typeface="Candara" panose="020E0502030303020204" pitchFamily="34" charset="0"/>
              </a:rPr>
              <a:t>1. H1 Visibility of system status</a:t>
            </a:r>
          </a:p>
          <a:p>
            <a:pPr fontAlgn="base">
              <a:spcBef>
                <a:spcPts val="0"/>
              </a:spcBef>
            </a:pPr>
            <a:r>
              <a:rPr lang="en-GB" sz="1800" b="0" i="0" u="none" strike="noStrike" dirty="0">
                <a:solidFill>
                  <a:srgbClr val="000000"/>
                </a:solidFill>
                <a:effectLst/>
                <a:latin typeface="Candara" panose="020E0502030303020204" pitchFamily="34" charset="0"/>
              </a:rPr>
              <a:t>Where: navbar logo</a:t>
            </a:r>
          </a:p>
          <a:p>
            <a:pPr fontAlgn="base">
              <a:spcBef>
                <a:spcPts val="0"/>
              </a:spcBef>
            </a:pPr>
            <a:r>
              <a:rPr lang="en-GB" sz="1800" b="0" i="0" u="none" strike="noStrike" dirty="0">
                <a:solidFill>
                  <a:srgbClr val="000000"/>
                </a:solidFill>
                <a:effectLst/>
                <a:latin typeface="Candara" panose="020E0502030303020204" pitchFamily="34" charset="0"/>
              </a:rPr>
              <a:t>What: if I click on the logo in the navbar when I’m logged in, I’m redirected to another website and I’m automatically logged out </a:t>
            </a:r>
            <a:r>
              <a:rPr lang="en-GB" sz="1800" dirty="0">
                <a:solidFill>
                  <a:srgbClr val="000000"/>
                </a:solidFill>
                <a:latin typeface="Candara" panose="020E0502030303020204" pitchFamily="34" charset="0"/>
              </a:rPr>
              <a:t>f</a:t>
            </a:r>
            <a:r>
              <a:rPr lang="en-GB" sz="1800" b="0" i="0" u="none" strike="noStrike" dirty="0">
                <a:solidFill>
                  <a:srgbClr val="000000"/>
                </a:solidFill>
                <a:effectLst/>
                <a:latin typeface="Candara" panose="020E0502030303020204" pitchFamily="34" charset="0"/>
              </a:rPr>
              <a:t>rom the system without any feedback</a:t>
            </a:r>
          </a:p>
          <a:p>
            <a:pPr fontAlgn="base">
              <a:spcBef>
                <a:spcPts val="0"/>
              </a:spcBef>
            </a:pPr>
            <a:r>
              <a:rPr lang="en-GB" sz="1800" b="0" i="0" u="none" strike="noStrike" dirty="0">
                <a:solidFill>
                  <a:srgbClr val="000000"/>
                </a:solidFill>
                <a:effectLst/>
                <a:latin typeface="Candara" panose="020E0502030303020204" pitchFamily="34" charset="0"/>
              </a:rPr>
              <a:t>Why: the user is automatically logged out from the system without any explanation nor feedback, so she might think she is still logged in.</a:t>
            </a:r>
          </a:p>
          <a:p>
            <a:pPr fontAlgn="base">
              <a:spcBef>
                <a:spcPts val="0"/>
              </a:spcBef>
            </a:pPr>
            <a:r>
              <a:rPr lang="en-GB" sz="1800" b="0" i="0" u="none" strike="noStrike" dirty="0">
                <a:solidFill>
                  <a:srgbClr val="000000"/>
                </a:solidFill>
                <a:effectLst/>
                <a:latin typeface="Candara" panose="020E0502030303020204" pitchFamily="34" charset="0"/>
              </a:rPr>
              <a:t>Severity: 3</a:t>
            </a:r>
            <a:endParaRPr lang="en-GB" sz="1800" dirty="0">
              <a:solidFill>
                <a:srgbClr val="000000"/>
              </a:solidFill>
              <a:latin typeface="Candara" panose="020E0502030303020204" pitchFamily="34" charset="0"/>
            </a:endParaRPr>
          </a:p>
          <a:p>
            <a:pPr marL="0" indent="0" fontAlgn="base">
              <a:spcBef>
                <a:spcPts val="0"/>
              </a:spcBef>
              <a:buNone/>
            </a:pPr>
            <a:endParaRPr lang="en-IT" sz="1800" dirty="0">
              <a:latin typeface="Candara" panose="020E0502030303020204" pitchFamily="34" charset="0"/>
            </a:endParaRPr>
          </a:p>
        </p:txBody>
      </p:sp>
      <p:sp>
        <p:nvSpPr>
          <p:cNvPr id="3" name="Title 2">
            <a:extLst>
              <a:ext uri="{FF2B5EF4-FFF2-40B4-BE49-F238E27FC236}">
                <a16:creationId xmlns:a16="http://schemas.microsoft.com/office/drawing/2014/main" id="{B4E3DDE3-E5C1-5F4C-A60F-1D1BF2E029F1}"/>
              </a:ext>
            </a:extLst>
          </p:cNvPr>
          <p:cNvSpPr>
            <a:spLocks noGrp="1"/>
          </p:cNvSpPr>
          <p:nvPr>
            <p:ph type="title"/>
          </p:nvPr>
        </p:nvSpPr>
        <p:spPr/>
        <p:txBody>
          <a:bodyPr/>
          <a:lstStyle/>
          <a:p>
            <a:r>
              <a:rPr lang="en-IT" dirty="0"/>
              <a:t>Example – Violations (among many others!)</a:t>
            </a:r>
          </a:p>
        </p:txBody>
      </p:sp>
      <p:sp>
        <p:nvSpPr>
          <p:cNvPr id="4" name="Footer Placeholder 3">
            <a:extLst>
              <a:ext uri="{FF2B5EF4-FFF2-40B4-BE49-F238E27FC236}">
                <a16:creationId xmlns:a16="http://schemas.microsoft.com/office/drawing/2014/main" id="{3445D6AF-78BB-7247-AEF6-38C2BC930A13}"/>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1602894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BD26D669-415E-4C10-92CA-04CA62C74781}"/>
              </a:ext>
            </a:extLst>
          </p:cNvPr>
          <p:cNvSpPr>
            <a:spLocks noGrp="1"/>
          </p:cNvSpPr>
          <p:nvPr>
            <p:ph idx="1"/>
          </p:nvPr>
        </p:nvSpPr>
        <p:spPr/>
        <p:txBody>
          <a:bodyPr>
            <a:normAutofit lnSpcReduction="10000"/>
          </a:bodyPr>
          <a:lstStyle/>
          <a:p>
            <a:r>
              <a:rPr lang="en-GB" dirty="0"/>
              <a:t>Technology </a:t>
            </a:r>
            <a:r>
              <a:rPr lang="en-GB" b="1" dirty="0"/>
              <a:t>acceptability</a:t>
            </a:r>
            <a:r>
              <a:rPr lang="en-GB" dirty="0"/>
              <a:t> is one’s perception of a system before use, while technology </a:t>
            </a:r>
            <a:r>
              <a:rPr lang="en-GB" b="1" dirty="0"/>
              <a:t>acceptance</a:t>
            </a:r>
            <a:r>
              <a:rPr lang="en-GB" dirty="0"/>
              <a:t> is one’s perception of the system after use.</a:t>
            </a:r>
          </a:p>
          <a:p>
            <a:r>
              <a:rPr lang="en-GB" i="0" dirty="0">
                <a:effectLst/>
              </a:rPr>
              <a:t>Good User Interface Design can make a product easy to understand and use, which results in greater user acceptance.</a:t>
            </a:r>
            <a:endParaRPr lang="en-US" b="1" dirty="0"/>
          </a:p>
          <a:p>
            <a:r>
              <a:rPr lang="en-US" dirty="0"/>
              <a:t>Testing</a:t>
            </a:r>
            <a:r>
              <a:rPr lang="en-US" b="1" dirty="0"/>
              <a:t> acceptability </a:t>
            </a:r>
            <a:r>
              <a:rPr lang="en-US" dirty="0"/>
              <a:t>means</a:t>
            </a:r>
            <a:r>
              <a:rPr lang="en-US" b="1" dirty="0"/>
              <a:t> </a:t>
            </a:r>
            <a:r>
              <a:rPr lang="en-US" dirty="0"/>
              <a:t>evaluating the enjoyment and emotional response to a system, particularly in the case of systems that are aimed at leisure or entertainment.</a:t>
            </a:r>
          </a:p>
          <a:p>
            <a:r>
              <a:rPr lang="en-US" dirty="0"/>
              <a:t>This may involve:</a:t>
            </a:r>
          </a:p>
          <a:p>
            <a:pPr lvl="1"/>
            <a:r>
              <a:rPr lang="en-GB" dirty="0"/>
              <a:t>measuring satisfaction and comfort</a:t>
            </a:r>
            <a:endParaRPr lang="en-GB" dirty="0">
              <a:effectLst/>
            </a:endParaRPr>
          </a:p>
          <a:p>
            <a:pPr lvl="1"/>
            <a:r>
              <a:rPr lang="en-GB" dirty="0">
                <a:effectLst/>
              </a:rPr>
              <a:t>identifying areas of the design that overload the user</a:t>
            </a:r>
          </a:p>
          <a:p>
            <a:endParaRPr lang="en-GB" dirty="0">
              <a:effectLst/>
            </a:endParaRPr>
          </a:p>
          <a:p>
            <a:endParaRPr lang="en-GB" dirty="0">
              <a:effectLst/>
            </a:endParaRPr>
          </a:p>
        </p:txBody>
      </p:sp>
      <p:sp>
        <p:nvSpPr>
          <p:cNvPr id="3" name="Titolo 2">
            <a:extLst>
              <a:ext uri="{FF2B5EF4-FFF2-40B4-BE49-F238E27FC236}">
                <a16:creationId xmlns:a16="http://schemas.microsoft.com/office/drawing/2014/main" id="{7FE4FAB0-0655-48A0-AE88-EBC563B4A60E}"/>
              </a:ext>
            </a:extLst>
          </p:cNvPr>
          <p:cNvSpPr>
            <a:spLocks noGrp="1"/>
          </p:cNvSpPr>
          <p:nvPr>
            <p:ph type="title"/>
          </p:nvPr>
        </p:nvSpPr>
        <p:spPr/>
        <p:txBody>
          <a:bodyPr/>
          <a:lstStyle/>
          <a:p>
            <a:r>
              <a:rPr lang="en-US" dirty="0"/>
              <a:t>Acceptability</a:t>
            </a:r>
          </a:p>
        </p:txBody>
      </p:sp>
      <p:sp>
        <p:nvSpPr>
          <p:cNvPr id="4" name="Segnaposto piè di pagina 3">
            <a:extLst>
              <a:ext uri="{FF2B5EF4-FFF2-40B4-BE49-F238E27FC236}">
                <a16:creationId xmlns:a16="http://schemas.microsoft.com/office/drawing/2014/main" id="{22861ACC-922B-4B56-8112-620C947580F0}"/>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24957108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D9F7F-A346-C646-B7DE-5F1091DE75CD}"/>
              </a:ext>
            </a:extLst>
          </p:cNvPr>
          <p:cNvSpPr>
            <a:spLocks noGrp="1"/>
          </p:cNvSpPr>
          <p:nvPr>
            <p:ph idx="1"/>
          </p:nvPr>
        </p:nvSpPr>
        <p:spPr/>
        <p:txBody>
          <a:bodyPr>
            <a:noAutofit/>
          </a:bodyPr>
          <a:lstStyle/>
          <a:p>
            <a:pPr marL="0" indent="0" rtl="0" fontAlgn="base">
              <a:spcBef>
                <a:spcPts val="0"/>
              </a:spcBef>
              <a:spcAft>
                <a:spcPts val="0"/>
              </a:spcAft>
              <a:buNone/>
            </a:pPr>
            <a:r>
              <a:rPr lang="en-GB" sz="1800" dirty="0">
                <a:solidFill>
                  <a:srgbClr val="000000"/>
                </a:solidFill>
                <a:latin typeface="Candara" panose="020E0502030303020204" pitchFamily="34" charset="0"/>
              </a:rPr>
              <a:t>2</a:t>
            </a:r>
            <a:r>
              <a:rPr lang="en-GB" sz="1800" b="0" i="0" u="none" strike="noStrike" dirty="0">
                <a:solidFill>
                  <a:srgbClr val="000000"/>
                </a:solidFill>
                <a:effectLst/>
                <a:latin typeface="Candara" panose="020E0502030303020204" pitchFamily="34" charset="0"/>
              </a:rPr>
              <a:t>. H2 </a:t>
            </a:r>
            <a:r>
              <a:rPr lang="en-US" sz="1800" dirty="0"/>
              <a:t>Match between system and the real world</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Where: “offers” dropdown when the language is English</a:t>
            </a:r>
          </a:p>
          <a:p>
            <a:pPr fontAlgn="base">
              <a:spcBef>
                <a:spcPts val="0"/>
              </a:spcBef>
            </a:pPr>
            <a:r>
              <a:rPr lang="en-GB" sz="1800" b="0" i="0" u="none" strike="noStrike" dirty="0">
                <a:solidFill>
                  <a:srgbClr val="000000"/>
                </a:solidFill>
                <a:effectLst/>
                <a:latin typeface="Candara" panose="020E0502030303020204" pitchFamily="34" charset="0"/>
              </a:rPr>
              <a:t>What: </a:t>
            </a:r>
            <a:r>
              <a:rPr lang="en-GB" sz="1800" dirty="0">
                <a:solidFill>
                  <a:srgbClr val="000000"/>
                </a:solidFill>
                <a:latin typeface="Candara" panose="020E0502030303020204" pitchFamily="34" charset="0"/>
              </a:rPr>
              <a:t>the menu is using Italian words even if the language is set to English</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Why: the interface does not match the user’s language.</a:t>
            </a:r>
          </a:p>
          <a:p>
            <a:pPr fontAlgn="base">
              <a:spcBef>
                <a:spcPts val="0"/>
              </a:spcBef>
            </a:pPr>
            <a:r>
              <a:rPr lang="en-GB" sz="1800" b="0" i="0" u="none" strike="noStrike" dirty="0">
                <a:solidFill>
                  <a:srgbClr val="000000"/>
                </a:solidFill>
                <a:effectLst/>
                <a:latin typeface="Candara" panose="020E0502030303020204" pitchFamily="34" charset="0"/>
              </a:rPr>
              <a:t>Severity: 2</a:t>
            </a:r>
            <a:endParaRPr lang="en-GB" sz="1800" dirty="0">
              <a:solidFill>
                <a:srgbClr val="000000"/>
              </a:solidFill>
              <a:latin typeface="Candara" panose="020E0502030303020204" pitchFamily="34" charset="0"/>
            </a:endParaRPr>
          </a:p>
          <a:p>
            <a:pPr marL="0" indent="0" fontAlgn="base">
              <a:spcBef>
                <a:spcPts val="0"/>
              </a:spcBef>
              <a:buNone/>
            </a:pPr>
            <a:endParaRPr lang="en-IT" sz="1800" dirty="0">
              <a:latin typeface="Candara" panose="020E0502030303020204" pitchFamily="34" charset="0"/>
            </a:endParaRPr>
          </a:p>
          <a:p>
            <a:pPr marL="0" indent="0" rtl="0" fontAlgn="base">
              <a:spcBef>
                <a:spcPts val="0"/>
              </a:spcBef>
              <a:spcAft>
                <a:spcPts val="0"/>
              </a:spcAft>
              <a:buNone/>
            </a:pPr>
            <a:endParaRPr lang="en-IT" sz="1800" dirty="0">
              <a:latin typeface="Candara" panose="020E0502030303020204" pitchFamily="34" charset="0"/>
            </a:endParaRPr>
          </a:p>
        </p:txBody>
      </p:sp>
      <p:sp>
        <p:nvSpPr>
          <p:cNvPr id="3" name="Title 2">
            <a:extLst>
              <a:ext uri="{FF2B5EF4-FFF2-40B4-BE49-F238E27FC236}">
                <a16:creationId xmlns:a16="http://schemas.microsoft.com/office/drawing/2014/main" id="{B4E3DDE3-E5C1-5F4C-A60F-1D1BF2E029F1}"/>
              </a:ext>
            </a:extLst>
          </p:cNvPr>
          <p:cNvSpPr>
            <a:spLocks noGrp="1"/>
          </p:cNvSpPr>
          <p:nvPr>
            <p:ph type="title"/>
          </p:nvPr>
        </p:nvSpPr>
        <p:spPr/>
        <p:txBody>
          <a:bodyPr/>
          <a:lstStyle/>
          <a:p>
            <a:r>
              <a:rPr lang="en-IT" dirty="0"/>
              <a:t>Example – Violations (among many others!)</a:t>
            </a:r>
          </a:p>
        </p:txBody>
      </p:sp>
      <p:sp>
        <p:nvSpPr>
          <p:cNvPr id="4" name="Footer Placeholder 3">
            <a:extLst>
              <a:ext uri="{FF2B5EF4-FFF2-40B4-BE49-F238E27FC236}">
                <a16:creationId xmlns:a16="http://schemas.microsoft.com/office/drawing/2014/main" id="{3445D6AF-78BB-7247-AEF6-38C2BC930A13}"/>
              </a:ext>
            </a:extLst>
          </p:cNvPr>
          <p:cNvSpPr>
            <a:spLocks noGrp="1"/>
          </p:cNvSpPr>
          <p:nvPr>
            <p:ph type="ftr" sz="quarter" idx="10"/>
          </p:nvPr>
        </p:nvSpPr>
        <p:spPr/>
        <p:txBody>
          <a:bodyPr/>
          <a:lstStyle/>
          <a:p>
            <a:r>
              <a:rPr lang="it-IT"/>
              <a:t>Human Computer Interaction</a:t>
            </a:r>
            <a:endParaRPr lang="it-IT" dirty="0"/>
          </a:p>
        </p:txBody>
      </p:sp>
      <p:pic>
        <p:nvPicPr>
          <p:cNvPr id="6" name="Picture 5">
            <a:extLst>
              <a:ext uri="{FF2B5EF4-FFF2-40B4-BE49-F238E27FC236}">
                <a16:creationId xmlns:a16="http://schemas.microsoft.com/office/drawing/2014/main" id="{A7CE1F6F-8B92-8D45-9161-7C853C96053C}"/>
              </a:ext>
            </a:extLst>
          </p:cNvPr>
          <p:cNvPicPr>
            <a:picLocks noChangeAspect="1"/>
          </p:cNvPicPr>
          <p:nvPr/>
        </p:nvPicPr>
        <p:blipFill>
          <a:blip r:embed="rId3"/>
          <a:stretch>
            <a:fillRect/>
          </a:stretch>
        </p:blipFill>
        <p:spPr>
          <a:xfrm>
            <a:off x="8720604" y="1139934"/>
            <a:ext cx="2276769" cy="2468179"/>
          </a:xfrm>
          <a:prstGeom prst="rect">
            <a:avLst/>
          </a:prstGeom>
        </p:spPr>
      </p:pic>
    </p:spTree>
    <p:extLst>
      <p:ext uri="{BB962C8B-B14F-4D97-AF65-F5344CB8AC3E}">
        <p14:creationId xmlns:p14="http://schemas.microsoft.com/office/powerpoint/2010/main" val="20460189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D9F7F-A346-C646-B7DE-5F1091DE75CD}"/>
              </a:ext>
            </a:extLst>
          </p:cNvPr>
          <p:cNvSpPr>
            <a:spLocks noGrp="1"/>
          </p:cNvSpPr>
          <p:nvPr>
            <p:ph idx="1"/>
          </p:nvPr>
        </p:nvSpPr>
        <p:spPr/>
        <p:txBody>
          <a:bodyPr>
            <a:noAutofit/>
          </a:bodyPr>
          <a:lstStyle/>
          <a:p>
            <a:pPr marL="0" indent="0" rtl="0" fontAlgn="base">
              <a:spcBef>
                <a:spcPts val="0"/>
              </a:spcBef>
              <a:spcAft>
                <a:spcPts val="0"/>
              </a:spcAft>
              <a:buNone/>
            </a:pPr>
            <a:r>
              <a:rPr lang="en-GB" sz="1800" dirty="0">
                <a:solidFill>
                  <a:srgbClr val="000000"/>
                </a:solidFill>
                <a:latin typeface="Candara" panose="020E0502030303020204" pitchFamily="34" charset="0"/>
              </a:rPr>
              <a:t>3. </a:t>
            </a:r>
            <a:r>
              <a:rPr lang="en-GB" sz="1800" b="0" i="0" u="none" strike="noStrike" dirty="0">
                <a:solidFill>
                  <a:srgbClr val="000000"/>
                </a:solidFill>
                <a:effectLst/>
                <a:latin typeface="Candara" panose="020E0502030303020204" pitchFamily="34" charset="0"/>
              </a:rPr>
              <a:t>H3 </a:t>
            </a:r>
            <a:r>
              <a:rPr lang="it-IT" sz="1800" b="0" i="0" u="none" strike="noStrike" dirty="0">
                <a:solidFill>
                  <a:srgbClr val="000000"/>
                </a:solidFill>
                <a:effectLst/>
                <a:latin typeface="Candara" panose="020E0502030303020204" pitchFamily="34" charset="0"/>
              </a:rPr>
              <a:t>User control and </a:t>
            </a:r>
            <a:r>
              <a:rPr lang="it-IT" sz="1800" b="0" i="0" u="none" strike="noStrike" dirty="0" err="1">
                <a:solidFill>
                  <a:srgbClr val="000000"/>
                </a:solidFill>
                <a:effectLst/>
                <a:latin typeface="Candara" panose="020E0502030303020204" pitchFamily="34" charset="0"/>
              </a:rPr>
              <a:t>freedom</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Where: search procedure</a:t>
            </a:r>
          </a:p>
          <a:p>
            <a:pPr fontAlgn="base">
              <a:spcBef>
                <a:spcPts val="0"/>
              </a:spcBef>
            </a:pPr>
            <a:r>
              <a:rPr lang="en-GB" sz="1800" b="0" i="0" u="none" strike="noStrike" dirty="0">
                <a:solidFill>
                  <a:srgbClr val="000000"/>
                </a:solidFill>
                <a:effectLst/>
                <a:latin typeface="Candara" panose="020E0502030303020204" pitchFamily="34" charset="0"/>
              </a:rPr>
              <a:t>What: </a:t>
            </a:r>
            <a:r>
              <a:rPr lang="en-GB" sz="1800" dirty="0">
                <a:solidFill>
                  <a:srgbClr val="000000"/>
                </a:solidFill>
                <a:latin typeface="Candara" panose="020E0502030303020204" pitchFamily="34" charset="0"/>
              </a:rPr>
              <a:t>If the user selects by mistake a train, there is no easy way to modify the trip</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Why: users have to restart the search procedure if they make some mistakes</a:t>
            </a:r>
            <a:endParaRPr lang="en-GB" sz="1800" dirty="0">
              <a:solidFill>
                <a:srgbClr val="000000"/>
              </a:solidFill>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Severity: 2</a:t>
            </a:r>
          </a:p>
          <a:p>
            <a:pPr fontAlgn="base">
              <a:spcBef>
                <a:spcPts val="0"/>
              </a:spcBef>
            </a:pPr>
            <a:endParaRPr lang="en-GB" sz="1800" b="0" i="0" u="none" strike="noStrike" dirty="0">
              <a:solidFill>
                <a:srgbClr val="000000"/>
              </a:solidFill>
              <a:effectLst/>
              <a:latin typeface="Candara" panose="020E0502030303020204" pitchFamily="34" charset="0"/>
            </a:endParaRPr>
          </a:p>
          <a:p>
            <a:pPr marL="0" indent="0" rtl="0" fontAlgn="base">
              <a:spcBef>
                <a:spcPts val="0"/>
              </a:spcBef>
              <a:spcAft>
                <a:spcPts val="0"/>
              </a:spcAft>
              <a:buNone/>
            </a:pPr>
            <a:r>
              <a:rPr lang="en-GB" sz="1800" dirty="0">
                <a:solidFill>
                  <a:srgbClr val="000000"/>
                </a:solidFill>
                <a:latin typeface="Candara" panose="020E0502030303020204" pitchFamily="34" charset="0"/>
              </a:rPr>
              <a:t>4. </a:t>
            </a:r>
            <a:r>
              <a:rPr lang="en-GB" sz="1800" b="0" i="0" u="none" strike="noStrike" dirty="0">
                <a:solidFill>
                  <a:srgbClr val="000000"/>
                </a:solidFill>
                <a:effectLst/>
                <a:latin typeface="Candara" panose="020E0502030303020204" pitchFamily="34" charset="0"/>
              </a:rPr>
              <a:t>H3 </a:t>
            </a:r>
            <a:r>
              <a:rPr lang="it-IT" sz="1800" b="0" i="0" u="none" strike="noStrike" dirty="0">
                <a:solidFill>
                  <a:srgbClr val="000000"/>
                </a:solidFill>
                <a:effectLst/>
                <a:latin typeface="Candara" panose="020E0502030303020204" pitchFamily="34" charset="0"/>
              </a:rPr>
              <a:t>User control and </a:t>
            </a:r>
            <a:r>
              <a:rPr lang="it-IT" sz="1800" b="0" i="0" u="none" strike="noStrike" dirty="0" err="1">
                <a:solidFill>
                  <a:srgbClr val="000000"/>
                </a:solidFill>
                <a:effectLst/>
                <a:latin typeface="Candara" panose="020E0502030303020204" pitchFamily="34" charset="0"/>
              </a:rPr>
              <a:t>freedom</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Where: search procedure</a:t>
            </a:r>
          </a:p>
          <a:p>
            <a:pPr fontAlgn="base">
              <a:spcBef>
                <a:spcPts val="0"/>
              </a:spcBef>
            </a:pPr>
            <a:r>
              <a:rPr lang="en-GB" sz="1800" b="0" i="0" u="none" strike="noStrike" dirty="0">
                <a:solidFill>
                  <a:srgbClr val="000000"/>
                </a:solidFill>
                <a:effectLst/>
                <a:latin typeface="Candara" panose="020E0502030303020204" pitchFamily="34" charset="0"/>
              </a:rPr>
              <a:t>What: </a:t>
            </a:r>
            <a:r>
              <a:rPr lang="en-GB" sz="1800" dirty="0">
                <a:solidFill>
                  <a:srgbClr val="000000"/>
                </a:solidFill>
                <a:latin typeface="Candara" panose="020E0502030303020204" pitchFamily="34" charset="0"/>
              </a:rPr>
              <a:t>If the user starts searching as a “guest” and then wants to log-in, she is redirected to another page</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Why: the user is not in control, as she would probably like to continue the search and eventually buy the tickets</a:t>
            </a:r>
            <a:endParaRPr lang="en-GB" sz="1800" dirty="0">
              <a:solidFill>
                <a:srgbClr val="000000"/>
              </a:solidFill>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Severity: 2</a:t>
            </a:r>
            <a:endParaRPr lang="en-GB" sz="1800" dirty="0">
              <a:solidFill>
                <a:srgbClr val="000000"/>
              </a:solidFill>
              <a:latin typeface="Candara" panose="020E0502030303020204" pitchFamily="34" charset="0"/>
            </a:endParaRPr>
          </a:p>
          <a:p>
            <a:pPr marL="0" indent="0" fontAlgn="base">
              <a:spcBef>
                <a:spcPts val="0"/>
              </a:spcBef>
              <a:buNone/>
            </a:pPr>
            <a:endParaRPr lang="en-GB" sz="1800" dirty="0">
              <a:solidFill>
                <a:srgbClr val="000000"/>
              </a:solidFill>
              <a:latin typeface="Candara" panose="020E0502030303020204" pitchFamily="34" charset="0"/>
            </a:endParaRPr>
          </a:p>
          <a:p>
            <a:pPr marL="0" indent="0" rtl="0" fontAlgn="base">
              <a:spcBef>
                <a:spcPts val="0"/>
              </a:spcBef>
              <a:spcAft>
                <a:spcPts val="0"/>
              </a:spcAft>
              <a:buNone/>
            </a:pPr>
            <a:r>
              <a:rPr lang="en-GB" sz="1800" dirty="0">
                <a:solidFill>
                  <a:srgbClr val="000000"/>
                </a:solidFill>
                <a:latin typeface="Candara" panose="020E0502030303020204" pitchFamily="34" charset="0"/>
              </a:rPr>
              <a:t> </a:t>
            </a:r>
            <a:endParaRPr lang="en-IT" sz="1800" dirty="0">
              <a:latin typeface="Candara" panose="020E0502030303020204" pitchFamily="34" charset="0"/>
            </a:endParaRPr>
          </a:p>
        </p:txBody>
      </p:sp>
      <p:sp>
        <p:nvSpPr>
          <p:cNvPr id="3" name="Title 2">
            <a:extLst>
              <a:ext uri="{FF2B5EF4-FFF2-40B4-BE49-F238E27FC236}">
                <a16:creationId xmlns:a16="http://schemas.microsoft.com/office/drawing/2014/main" id="{B4E3DDE3-E5C1-5F4C-A60F-1D1BF2E029F1}"/>
              </a:ext>
            </a:extLst>
          </p:cNvPr>
          <p:cNvSpPr>
            <a:spLocks noGrp="1"/>
          </p:cNvSpPr>
          <p:nvPr>
            <p:ph type="title"/>
          </p:nvPr>
        </p:nvSpPr>
        <p:spPr/>
        <p:txBody>
          <a:bodyPr/>
          <a:lstStyle/>
          <a:p>
            <a:r>
              <a:rPr lang="en-IT" dirty="0"/>
              <a:t>Example – Violations (among many others!)</a:t>
            </a:r>
          </a:p>
        </p:txBody>
      </p:sp>
      <p:sp>
        <p:nvSpPr>
          <p:cNvPr id="4" name="Footer Placeholder 3">
            <a:extLst>
              <a:ext uri="{FF2B5EF4-FFF2-40B4-BE49-F238E27FC236}">
                <a16:creationId xmlns:a16="http://schemas.microsoft.com/office/drawing/2014/main" id="{3445D6AF-78BB-7247-AEF6-38C2BC930A13}"/>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38836041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D9F7F-A346-C646-B7DE-5F1091DE75CD}"/>
              </a:ext>
            </a:extLst>
          </p:cNvPr>
          <p:cNvSpPr>
            <a:spLocks noGrp="1"/>
          </p:cNvSpPr>
          <p:nvPr>
            <p:ph idx="1"/>
          </p:nvPr>
        </p:nvSpPr>
        <p:spPr/>
        <p:txBody>
          <a:bodyPr>
            <a:noAutofit/>
          </a:bodyPr>
          <a:lstStyle/>
          <a:p>
            <a:pPr marL="0" indent="0" rtl="0" fontAlgn="base">
              <a:spcBef>
                <a:spcPts val="0"/>
              </a:spcBef>
              <a:spcAft>
                <a:spcPts val="0"/>
              </a:spcAft>
              <a:buNone/>
            </a:pPr>
            <a:r>
              <a:rPr lang="en-GB" sz="1800" b="0" i="0" u="none" strike="noStrike" dirty="0">
                <a:solidFill>
                  <a:srgbClr val="000000"/>
                </a:solidFill>
                <a:effectLst/>
                <a:latin typeface="Candara" panose="020E0502030303020204" pitchFamily="34" charset="0"/>
              </a:rPr>
              <a:t>5. H3 </a:t>
            </a:r>
            <a:r>
              <a:rPr lang="it-IT" sz="1800" b="0" i="0" u="none" strike="noStrike" dirty="0">
                <a:solidFill>
                  <a:srgbClr val="000000"/>
                </a:solidFill>
                <a:effectLst/>
                <a:latin typeface="Candara" panose="020E0502030303020204" pitchFamily="34" charset="0"/>
              </a:rPr>
              <a:t>User control and </a:t>
            </a:r>
            <a:r>
              <a:rPr lang="it-IT" sz="1800" b="0" i="0" u="none" strike="noStrike" dirty="0" err="1">
                <a:solidFill>
                  <a:srgbClr val="000000"/>
                </a:solidFill>
                <a:effectLst/>
                <a:latin typeface="Candara" panose="020E0502030303020204" pitchFamily="34" charset="0"/>
              </a:rPr>
              <a:t>freedom</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Where: breadcrumb menus</a:t>
            </a:r>
          </a:p>
          <a:p>
            <a:pPr fontAlgn="base">
              <a:spcBef>
                <a:spcPts val="0"/>
              </a:spcBef>
            </a:pPr>
            <a:r>
              <a:rPr lang="en-GB" sz="1800" b="0" i="0" u="none" strike="noStrike" dirty="0">
                <a:solidFill>
                  <a:srgbClr val="000000"/>
                </a:solidFill>
                <a:effectLst/>
                <a:latin typeface="Candara" panose="020E0502030303020204" pitchFamily="34" charset="0"/>
              </a:rPr>
              <a:t>What: </a:t>
            </a:r>
            <a:r>
              <a:rPr lang="en-GB" sz="1800" dirty="0">
                <a:solidFill>
                  <a:srgbClr val="000000"/>
                </a:solidFill>
                <a:latin typeface="Candara" panose="020E0502030303020204" pitchFamily="34" charset="0"/>
              </a:rPr>
              <a:t>the breadcrumb menus do not reflect the interaction history of the user</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Why: the </a:t>
            </a:r>
            <a:r>
              <a:rPr lang="en-GB" sz="1800" dirty="0">
                <a:solidFill>
                  <a:srgbClr val="000000"/>
                </a:solidFill>
                <a:latin typeface="Candara" panose="020E0502030303020204" pitchFamily="34" charset="0"/>
              </a:rPr>
              <a:t>breadcrumb menus allow the user to navigate to pages she has never seen before (e.g., the “Offers” page), creating confusion as breadcrumb menus are typically not used in this way</a:t>
            </a:r>
          </a:p>
          <a:p>
            <a:pPr fontAlgn="base">
              <a:spcBef>
                <a:spcPts val="0"/>
              </a:spcBef>
            </a:pPr>
            <a:r>
              <a:rPr lang="en-GB" sz="1800" b="0" i="0" u="none" strike="noStrike" dirty="0">
                <a:solidFill>
                  <a:srgbClr val="000000"/>
                </a:solidFill>
                <a:effectLst/>
                <a:latin typeface="Candara" panose="020E0502030303020204" pitchFamily="34" charset="0"/>
              </a:rPr>
              <a:t>Severity: 2</a:t>
            </a:r>
            <a:endParaRPr lang="en-GB" sz="1800" dirty="0">
              <a:solidFill>
                <a:srgbClr val="000000"/>
              </a:solidFill>
              <a:latin typeface="Candara" panose="020E0502030303020204" pitchFamily="34" charset="0"/>
            </a:endParaRPr>
          </a:p>
          <a:p>
            <a:pPr marL="0" indent="0" fontAlgn="base">
              <a:spcBef>
                <a:spcPts val="0"/>
              </a:spcBef>
              <a:buNone/>
            </a:pPr>
            <a:endParaRPr lang="en-GB" sz="1800" dirty="0">
              <a:solidFill>
                <a:srgbClr val="000000"/>
              </a:solidFill>
              <a:latin typeface="Candara" panose="020E0502030303020204" pitchFamily="34" charset="0"/>
            </a:endParaRPr>
          </a:p>
          <a:p>
            <a:pPr marL="0" indent="0" rtl="0" fontAlgn="base">
              <a:spcBef>
                <a:spcPts val="0"/>
              </a:spcBef>
              <a:spcAft>
                <a:spcPts val="0"/>
              </a:spcAft>
              <a:buNone/>
            </a:pPr>
            <a:r>
              <a:rPr lang="en-GB" sz="1800" dirty="0">
                <a:solidFill>
                  <a:srgbClr val="000000"/>
                </a:solidFill>
                <a:latin typeface="Candara" panose="020E0502030303020204" pitchFamily="34" charset="0"/>
              </a:rPr>
              <a:t> </a:t>
            </a:r>
            <a:endParaRPr lang="en-IT" sz="1800" dirty="0">
              <a:latin typeface="Candara" panose="020E0502030303020204" pitchFamily="34" charset="0"/>
            </a:endParaRPr>
          </a:p>
        </p:txBody>
      </p:sp>
      <p:sp>
        <p:nvSpPr>
          <p:cNvPr id="3" name="Title 2">
            <a:extLst>
              <a:ext uri="{FF2B5EF4-FFF2-40B4-BE49-F238E27FC236}">
                <a16:creationId xmlns:a16="http://schemas.microsoft.com/office/drawing/2014/main" id="{B4E3DDE3-E5C1-5F4C-A60F-1D1BF2E029F1}"/>
              </a:ext>
            </a:extLst>
          </p:cNvPr>
          <p:cNvSpPr>
            <a:spLocks noGrp="1"/>
          </p:cNvSpPr>
          <p:nvPr>
            <p:ph type="title"/>
          </p:nvPr>
        </p:nvSpPr>
        <p:spPr/>
        <p:txBody>
          <a:bodyPr/>
          <a:lstStyle/>
          <a:p>
            <a:r>
              <a:rPr lang="en-IT" dirty="0"/>
              <a:t>Example – Violations (among many others!)</a:t>
            </a:r>
          </a:p>
        </p:txBody>
      </p:sp>
      <p:sp>
        <p:nvSpPr>
          <p:cNvPr id="4" name="Footer Placeholder 3">
            <a:extLst>
              <a:ext uri="{FF2B5EF4-FFF2-40B4-BE49-F238E27FC236}">
                <a16:creationId xmlns:a16="http://schemas.microsoft.com/office/drawing/2014/main" id="{3445D6AF-78BB-7247-AEF6-38C2BC930A13}"/>
              </a:ext>
            </a:extLst>
          </p:cNvPr>
          <p:cNvSpPr>
            <a:spLocks noGrp="1"/>
          </p:cNvSpPr>
          <p:nvPr>
            <p:ph type="ftr" sz="quarter" idx="10"/>
          </p:nvPr>
        </p:nvSpPr>
        <p:spPr/>
        <p:txBody>
          <a:bodyPr/>
          <a:lstStyle/>
          <a:p>
            <a:r>
              <a:rPr lang="it-IT"/>
              <a:t>Human Computer Interaction</a:t>
            </a:r>
            <a:endParaRPr lang="it-IT" dirty="0"/>
          </a:p>
        </p:txBody>
      </p:sp>
      <p:pic>
        <p:nvPicPr>
          <p:cNvPr id="5" name="Picture 4">
            <a:extLst>
              <a:ext uri="{FF2B5EF4-FFF2-40B4-BE49-F238E27FC236}">
                <a16:creationId xmlns:a16="http://schemas.microsoft.com/office/drawing/2014/main" id="{5E17ACA0-1A83-424C-82BD-761DA478C4FE}"/>
              </a:ext>
            </a:extLst>
          </p:cNvPr>
          <p:cNvPicPr>
            <a:picLocks noChangeAspect="1"/>
          </p:cNvPicPr>
          <p:nvPr/>
        </p:nvPicPr>
        <p:blipFill>
          <a:blip r:embed="rId3"/>
          <a:stretch>
            <a:fillRect/>
          </a:stretch>
        </p:blipFill>
        <p:spPr>
          <a:xfrm>
            <a:off x="5657412" y="3778481"/>
            <a:ext cx="3352581" cy="1021627"/>
          </a:xfrm>
          <a:prstGeom prst="rect">
            <a:avLst/>
          </a:prstGeom>
        </p:spPr>
      </p:pic>
    </p:spTree>
    <p:extLst>
      <p:ext uri="{BB962C8B-B14F-4D97-AF65-F5344CB8AC3E}">
        <p14:creationId xmlns:p14="http://schemas.microsoft.com/office/powerpoint/2010/main" val="8732819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B19687-4C9E-A04C-9D51-BCEADEA0A8E9}"/>
              </a:ext>
            </a:extLst>
          </p:cNvPr>
          <p:cNvPicPr>
            <a:picLocks noChangeAspect="1"/>
          </p:cNvPicPr>
          <p:nvPr/>
        </p:nvPicPr>
        <p:blipFill>
          <a:blip r:embed="rId3"/>
          <a:stretch>
            <a:fillRect/>
          </a:stretch>
        </p:blipFill>
        <p:spPr>
          <a:xfrm>
            <a:off x="9475593" y="352142"/>
            <a:ext cx="3504947" cy="1720720"/>
          </a:xfrm>
          <a:prstGeom prst="rect">
            <a:avLst/>
          </a:prstGeom>
        </p:spPr>
      </p:pic>
      <p:sp>
        <p:nvSpPr>
          <p:cNvPr id="2" name="Content Placeholder 1">
            <a:extLst>
              <a:ext uri="{FF2B5EF4-FFF2-40B4-BE49-F238E27FC236}">
                <a16:creationId xmlns:a16="http://schemas.microsoft.com/office/drawing/2014/main" id="{D5AD9F7F-A346-C646-B7DE-5F1091DE75CD}"/>
              </a:ext>
            </a:extLst>
          </p:cNvPr>
          <p:cNvSpPr>
            <a:spLocks noGrp="1"/>
          </p:cNvSpPr>
          <p:nvPr>
            <p:ph idx="1"/>
          </p:nvPr>
        </p:nvSpPr>
        <p:spPr/>
        <p:txBody>
          <a:bodyPr>
            <a:noAutofit/>
          </a:bodyPr>
          <a:lstStyle/>
          <a:p>
            <a:pPr marL="0" indent="0" rtl="0" fontAlgn="base">
              <a:spcBef>
                <a:spcPts val="0"/>
              </a:spcBef>
              <a:spcAft>
                <a:spcPts val="0"/>
              </a:spcAft>
              <a:buNone/>
            </a:pPr>
            <a:r>
              <a:rPr lang="en-GB" sz="1800" dirty="0">
                <a:solidFill>
                  <a:srgbClr val="000000"/>
                </a:solidFill>
                <a:latin typeface="Candara" panose="020E0502030303020204" pitchFamily="34" charset="0"/>
              </a:rPr>
              <a:t>6. </a:t>
            </a:r>
            <a:r>
              <a:rPr lang="en-GB" sz="1800" b="0" i="0" u="none" strike="noStrike" dirty="0">
                <a:solidFill>
                  <a:srgbClr val="000000"/>
                </a:solidFill>
                <a:effectLst/>
                <a:latin typeface="Candara" panose="020E0502030303020204" pitchFamily="34" charset="0"/>
              </a:rPr>
              <a:t>H4 </a:t>
            </a:r>
            <a:r>
              <a:rPr lang="it-IT" sz="1800" b="0" i="0" u="none" strike="noStrike" dirty="0" err="1">
                <a:solidFill>
                  <a:srgbClr val="000000"/>
                </a:solidFill>
                <a:effectLst/>
                <a:latin typeface="Candara" panose="020E0502030303020204" pitchFamily="34" charset="0"/>
              </a:rPr>
              <a:t>Consistency</a:t>
            </a:r>
            <a:r>
              <a:rPr lang="it-IT" sz="1800" b="0" i="0" u="none" strike="noStrike" dirty="0">
                <a:solidFill>
                  <a:srgbClr val="000000"/>
                </a:solidFill>
                <a:effectLst/>
                <a:latin typeface="Candara" panose="020E0502030303020204" pitchFamily="34" charset="0"/>
              </a:rPr>
              <a:t> and </a:t>
            </a:r>
            <a:r>
              <a:rPr lang="it-IT" sz="1800" b="0" i="0" u="none" strike="noStrike" dirty="0" err="1">
                <a:solidFill>
                  <a:srgbClr val="000000"/>
                </a:solidFill>
                <a:effectLst/>
                <a:latin typeface="Candara" panose="020E0502030303020204" pitchFamily="34" charset="0"/>
              </a:rPr>
              <a:t>standards</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Where: search form</a:t>
            </a:r>
          </a:p>
          <a:p>
            <a:pPr fontAlgn="base">
              <a:spcBef>
                <a:spcPts val="0"/>
              </a:spcBef>
            </a:pPr>
            <a:r>
              <a:rPr lang="en-GB" sz="1800" b="0" i="0" u="none" strike="noStrike" dirty="0">
                <a:solidFill>
                  <a:srgbClr val="000000"/>
                </a:solidFill>
                <a:effectLst/>
                <a:latin typeface="Candara" panose="020E0502030303020204" pitchFamily="34" charset="0"/>
              </a:rPr>
              <a:t>What: </a:t>
            </a:r>
            <a:r>
              <a:rPr lang="en-GB" sz="1800" dirty="0">
                <a:solidFill>
                  <a:srgbClr val="000000"/>
                </a:solidFill>
                <a:latin typeface="Candara" panose="020E0502030303020204" pitchFamily="34" charset="0"/>
              </a:rPr>
              <a:t>the website is showing two different search forms depending on whether the user is logged in into the system or not</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Why: users may be confused in using two different forms for the same task</a:t>
            </a:r>
            <a:endParaRPr lang="en-GB" sz="1800" dirty="0">
              <a:solidFill>
                <a:srgbClr val="000000"/>
              </a:solidFill>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Severity: 2</a:t>
            </a:r>
          </a:p>
          <a:p>
            <a:pPr fontAlgn="base">
              <a:spcBef>
                <a:spcPts val="0"/>
              </a:spcBef>
            </a:pPr>
            <a:endParaRPr lang="en-GB" sz="1800" b="0" i="0" u="none" strike="noStrike" dirty="0">
              <a:solidFill>
                <a:srgbClr val="000000"/>
              </a:solidFill>
              <a:effectLst/>
              <a:latin typeface="Candara" panose="020E0502030303020204" pitchFamily="34" charset="0"/>
            </a:endParaRPr>
          </a:p>
          <a:p>
            <a:pPr marL="0" indent="0" rtl="0" fontAlgn="base">
              <a:spcBef>
                <a:spcPts val="0"/>
              </a:spcBef>
              <a:spcAft>
                <a:spcPts val="0"/>
              </a:spcAft>
              <a:buNone/>
            </a:pPr>
            <a:r>
              <a:rPr lang="en-GB" sz="1800" dirty="0">
                <a:solidFill>
                  <a:srgbClr val="000000"/>
                </a:solidFill>
                <a:latin typeface="Candara" panose="020E0502030303020204" pitchFamily="34" charset="0"/>
              </a:rPr>
              <a:t>7. </a:t>
            </a:r>
            <a:r>
              <a:rPr lang="en-GB" sz="1800" b="0" i="0" u="none" strike="noStrike" dirty="0">
                <a:solidFill>
                  <a:srgbClr val="000000"/>
                </a:solidFill>
                <a:effectLst/>
                <a:latin typeface="Candara" panose="020E0502030303020204" pitchFamily="34" charset="0"/>
              </a:rPr>
              <a:t>H4 </a:t>
            </a:r>
            <a:r>
              <a:rPr lang="it-IT" sz="1800" b="0" i="0" u="none" strike="noStrike" dirty="0" err="1">
                <a:solidFill>
                  <a:srgbClr val="000000"/>
                </a:solidFill>
                <a:effectLst/>
                <a:latin typeface="Candara" panose="020E0502030303020204" pitchFamily="34" charset="0"/>
              </a:rPr>
              <a:t>Consistency</a:t>
            </a:r>
            <a:r>
              <a:rPr lang="it-IT" sz="1800" b="0" i="0" u="none" strike="noStrike" dirty="0">
                <a:solidFill>
                  <a:srgbClr val="000000"/>
                </a:solidFill>
                <a:effectLst/>
                <a:latin typeface="Candara" panose="020E0502030303020204" pitchFamily="34" charset="0"/>
              </a:rPr>
              <a:t> and </a:t>
            </a:r>
            <a:r>
              <a:rPr lang="it-IT" sz="1800" b="0" i="0" u="none" strike="noStrike" dirty="0" err="1">
                <a:solidFill>
                  <a:srgbClr val="000000"/>
                </a:solidFill>
                <a:effectLst/>
                <a:latin typeface="Candara" panose="020E0502030303020204" pitchFamily="34" charset="0"/>
              </a:rPr>
              <a:t>standards</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Where: Offers</a:t>
            </a:r>
          </a:p>
          <a:p>
            <a:pPr fontAlgn="base">
              <a:spcBef>
                <a:spcPts val="0"/>
              </a:spcBef>
            </a:pPr>
            <a:r>
              <a:rPr lang="en-GB" sz="1800" b="0" i="0" u="none" strike="noStrike" dirty="0">
                <a:solidFill>
                  <a:srgbClr val="000000"/>
                </a:solidFill>
                <a:effectLst/>
                <a:latin typeface="Candara" panose="020E0502030303020204" pitchFamily="34" charset="0"/>
              </a:rPr>
              <a:t>What: </a:t>
            </a:r>
            <a:r>
              <a:rPr lang="en-GB" sz="1800" dirty="0">
                <a:solidFill>
                  <a:srgbClr val="000000"/>
                </a:solidFill>
                <a:latin typeface="Candara" panose="020E0502030303020204" pitchFamily="34" charset="0"/>
              </a:rPr>
              <a:t>the website is showing different offers depending on the selected language</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Why: users browsing the website in English may miss some offers</a:t>
            </a:r>
            <a:endParaRPr lang="en-GB" sz="1800" dirty="0">
              <a:solidFill>
                <a:srgbClr val="000000"/>
              </a:solidFill>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Severity: 3</a:t>
            </a:r>
            <a:endParaRPr lang="en-GB" sz="1800" dirty="0">
              <a:solidFill>
                <a:srgbClr val="000000"/>
              </a:solidFill>
              <a:latin typeface="Candara" panose="020E0502030303020204" pitchFamily="34" charset="0"/>
            </a:endParaRPr>
          </a:p>
          <a:p>
            <a:pPr marL="0" indent="0" fontAlgn="base">
              <a:spcBef>
                <a:spcPts val="0"/>
              </a:spcBef>
              <a:buNone/>
            </a:pPr>
            <a:endParaRPr lang="en-GB" sz="1800" dirty="0">
              <a:solidFill>
                <a:srgbClr val="000000"/>
              </a:solidFill>
              <a:latin typeface="Candara" panose="020E0502030303020204" pitchFamily="34" charset="0"/>
            </a:endParaRPr>
          </a:p>
          <a:p>
            <a:pPr marL="0" indent="0" rtl="0" fontAlgn="base">
              <a:spcBef>
                <a:spcPts val="0"/>
              </a:spcBef>
              <a:spcAft>
                <a:spcPts val="0"/>
              </a:spcAft>
              <a:buNone/>
            </a:pPr>
            <a:r>
              <a:rPr lang="en-GB" sz="1800" dirty="0">
                <a:solidFill>
                  <a:srgbClr val="000000"/>
                </a:solidFill>
                <a:latin typeface="Candara" panose="020E0502030303020204" pitchFamily="34" charset="0"/>
              </a:rPr>
              <a:t> </a:t>
            </a:r>
            <a:endParaRPr lang="en-IT" sz="1800" dirty="0">
              <a:latin typeface="Candara" panose="020E0502030303020204" pitchFamily="34" charset="0"/>
            </a:endParaRPr>
          </a:p>
        </p:txBody>
      </p:sp>
      <p:sp>
        <p:nvSpPr>
          <p:cNvPr id="3" name="Title 2">
            <a:extLst>
              <a:ext uri="{FF2B5EF4-FFF2-40B4-BE49-F238E27FC236}">
                <a16:creationId xmlns:a16="http://schemas.microsoft.com/office/drawing/2014/main" id="{B4E3DDE3-E5C1-5F4C-A60F-1D1BF2E029F1}"/>
              </a:ext>
            </a:extLst>
          </p:cNvPr>
          <p:cNvSpPr>
            <a:spLocks noGrp="1"/>
          </p:cNvSpPr>
          <p:nvPr>
            <p:ph type="title"/>
          </p:nvPr>
        </p:nvSpPr>
        <p:spPr/>
        <p:txBody>
          <a:bodyPr/>
          <a:lstStyle/>
          <a:p>
            <a:r>
              <a:rPr lang="en-IT" dirty="0"/>
              <a:t>Example – Violations (among many others!)</a:t>
            </a:r>
          </a:p>
        </p:txBody>
      </p:sp>
      <p:sp>
        <p:nvSpPr>
          <p:cNvPr id="4" name="Footer Placeholder 3">
            <a:extLst>
              <a:ext uri="{FF2B5EF4-FFF2-40B4-BE49-F238E27FC236}">
                <a16:creationId xmlns:a16="http://schemas.microsoft.com/office/drawing/2014/main" id="{3445D6AF-78BB-7247-AEF6-38C2BC930A13}"/>
              </a:ext>
            </a:extLst>
          </p:cNvPr>
          <p:cNvSpPr>
            <a:spLocks noGrp="1"/>
          </p:cNvSpPr>
          <p:nvPr>
            <p:ph type="ftr" sz="quarter" idx="10"/>
          </p:nvPr>
        </p:nvSpPr>
        <p:spPr/>
        <p:txBody>
          <a:bodyPr/>
          <a:lstStyle/>
          <a:p>
            <a:r>
              <a:rPr lang="it-IT"/>
              <a:t>Human Computer Interaction</a:t>
            </a:r>
            <a:endParaRPr lang="it-IT" dirty="0"/>
          </a:p>
        </p:txBody>
      </p:sp>
      <p:pic>
        <p:nvPicPr>
          <p:cNvPr id="6" name="Picture 5">
            <a:extLst>
              <a:ext uri="{FF2B5EF4-FFF2-40B4-BE49-F238E27FC236}">
                <a16:creationId xmlns:a16="http://schemas.microsoft.com/office/drawing/2014/main" id="{2E2AEF23-85F6-F14C-9E63-2204A2A27BDC}"/>
              </a:ext>
            </a:extLst>
          </p:cNvPr>
          <p:cNvPicPr>
            <a:picLocks noChangeAspect="1"/>
          </p:cNvPicPr>
          <p:nvPr/>
        </p:nvPicPr>
        <p:blipFill>
          <a:blip r:embed="rId4"/>
          <a:stretch>
            <a:fillRect/>
          </a:stretch>
        </p:blipFill>
        <p:spPr>
          <a:xfrm>
            <a:off x="6771680" y="1499696"/>
            <a:ext cx="4456386" cy="681685"/>
          </a:xfrm>
          <a:prstGeom prst="rect">
            <a:avLst/>
          </a:prstGeom>
        </p:spPr>
      </p:pic>
    </p:spTree>
    <p:extLst>
      <p:ext uri="{BB962C8B-B14F-4D97-AF65-F5344CB8AC3E}">
        <p14:creationId xmlns:p14="http://schemas.microsoft.com/office/powerpoint/2010/main" val="39303429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D9F7F-A346-C646-B7DE-5F1091DE75CD}"/>
              </a:ext>
            </a:extLst>
          </p:cNvPr>
          <p:cNvSpPr>
            <a:spLocks noGrp="1"/>
          </p:cNvSpPr>
          <p:nvPr>
            <p:ph idx="1"/>
          </p:nvPr>
        </p:nvSpPr>
        <p:spPr/>
        <p:txBody>
          <a:bodyPr>
            <a:noAutofit/>
          </a:bodyPr>
          <a:lstStyle/>
          <a:p>
            <a:pPr marL="0" indent="0" rtl="0" fontAlgn="base">
              <a:spcBef>
                <a:spcPts val="0"/>
              </a:spcBef>
              <a:spcAft>
                <a:spcPts val="0"/>
              </a:spcAft>
              <a:buNone/>
            </a:pPr>
            <a:r>
              <a:rPr lang="en-GB" sz="1800" dirty="0">
                <a:solidFill>
                  <a:srgbClr val="000000"/>
                </a:solidFill>
                <a:latin typeface="Candara" panose="020E0502030303020204" pitchFamily="34" charset="0"/>
              </a:rPr>
              <a:t>8. </a:t>
            </a:r>
            <a:r>
              <a:rPr lang="en-GB" sz="1800" b="0" i="0" u="none" strike="noStrike" dirty="0">
                <a:solidFill>
                  <a:srgbClr val="000000"/>
                </a:solidFill>
                <a:effectLst/>
                <a:latin typeface="Candara" panose="020E0502030303020204" pitchFamily="34" charset="0"/>
              </a:rPr>
              <a:t>H4 </a:t>
            </a:r>
            <a:r>
              <a:rPr lang="it-IT" sz="1800" b="0" i="0" u="none" strike="noStrike" dirty="0" err="1">
                <a:solidFill>
                  <a:srgbClr val="000000"/>
                </a:solidFill>
                <a:effectLst/>
                <a:latin typeface="Candara" panose="020E0502030303020204" pitchFamily="34" charset="0"/>
              </a:rPr>
              <a:t>Consistency</a:t>
            </a:r>
            <a:r>
              <a:rPr lang="it-IT" sz="1800" b="0" i="0" u="none" strike="noStrike" dirty="0">
                <a:solidFill>
                  <a:srgbClr val="000000"/>
                </a:solidFill>
                <a:effectLst/>
                <a:latin typeface="Candara" panose="020E0502030303020204" pitchFamily="34" charset="0"/>
              </a:rPr>
              <a:t> and </a:t>
            </a:r>
            <a:r>
              <a:rPr lang="it-IT" sz="1800" b="0" i="0" u="none" strike="noStrike" dirty="0" err="1">
                <a:solidFill>
                  <a:srgbClr val="000000"/>
                </a:solidFill>
                <a:effectLst/>
                <a:latin typeface="Candara" panose="020E0502030303020204" pitchFamily="34" charset="0"/>
              </a:rPr>
              <a:t>standards</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Where: support/help</a:t>
            </a:r>
          </a:p>
          <a:p>
            <a:pPr fontAlgn="base">
              <a:spcBef>
                <a:spcPts val="0"/>
              </a:spcBef>
            </a:pPr>
            <a:r>
              <a:rPr lang="en-GB" sz="1800" b="0" i="0" u="none" strike="noStrike" dirty="0">
                <a:solidFill>
                  <a:srgbClr val="000000"/>
                </a:solidFill>
                <a:effectLst/>
                <a:latin typeface="Candara" panose="020E0502030303020204" pitchFamily="34" charset="0"/>
              </a:rPr>
              <a:t>What: </a:t>
            </a:r>
            <a:r>
              <a:rPr lang="en-GB" sz="1800" dirty="0">
                <a:solidFill>
                  <a:srgbClr val="000000"/>
                </a:solidFill>
                <a:latin typeface="Candara" panose="020E0502030303020204" pitchFamily="34" charset="0"/>
              </a:rPr>
              <a:t>the website uses “support” as a label to indicate the tools for receiving assistance, while the reserved area, when the user log in into the system, uses “help”</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Why: </a:t>
            </a:r>
            <a:r>
              <a:rPr lang="en-GB" sz="1800" dirty="0">
                <a:solidFill>
                  <a:srgbClr val="000000"/>
                </a:solidFill>
                <a:latin typeface="Candara" panose="020E0502030303020204" pitchFamily="34" charset="0"/>
              </a:rPr>
              <a:t>do these links refer to the same thing?</a:t>
            </a:r>
          </a:p>
          <a:p>
            <a:pPr fontAlgn="base">
              <a:spcBef>
                <a:spcPts val="0"/>
              </a:spcBef>
            </a:pPr>
            <a:r>
              <a:rPr lang="en-GB" sz="1800" b="0" i="0" u="none" strike="noStrike" dirty="0">
                <a:solidFill>
                  <a:srgbClr val="000000"/>
                </a:solidFill>
                <a:effectLst/>
                <a:latin typeface="Candara" panose="020E0502030303020204" pitchFamily="34" charset="0"/>
              </a:rPr>
              <a:t>Severity: 2</a:t>
            </a:r>
          </a:p>
          <a:p>
            <a:pPr marL="0" indent="0" rtl="0" fontAlgn="base">
              <a:spcBef>
                <a:spcPts val="0"/>
              </a:spcBef>
              <a:spcAft>
                <a:spcPts val="0"/>
              </a:spcAft>
              <a:buNone/>
            </a:pPr>
            <a:endParaRPr lang="en-GB" sz="1800" dirty="0">
              <a:solidFill>
                <a:srgbClr val="000000"/>
              </a:solidFill>
              <a:latin typeface="Candara" panose="020E0502030303020204" pitchFamily="34" charset="0"/>
            </a:endParaRPr>
          </a:p>
          <a:p>
            <a:pPr marL="0" indent="0" rtl="0" fontAlgn="base">
              <a:spcBef>
                <a:spcPts val="0"/>
              </a:spcBef>
              <a:spcAft>
                <a:spcPts val="0"/>
              </a:spcAft>
              <a:buNone/>
            </a:pPr>
            <a:r>
              <a:rPr lang="en-GB" sz="1800" dirty="0">
                <a:solidFill>
                  <a:srgbClr val="000000"/>
                </a:solidFill>
                <a:latin typeface="Candara" panose="020E0502030303020204" pitchFamily="34" charset="0"/>
              </a:rPr>
              <a:t> </a:t>
            </a:r>
            <a:endParaRPr lang="en-IT" sz="1800" dirty="0">
              <a:latin typeface="Candara" panose="020E0502030303020204" pitchFamily="34" charset="0"/>
            </a:endParaRPr>
          </a:p>
        </p:txBody>
      </p:sp>
      <p:sp>
        <p:nvSpPr>
          <p:cNvPr id="3" name="Title 2">
            <a:extLst>
              <a:ext uri="{FF2B5EF4-FFF2-40B4-BE49-F238E27FC236}">
                <a16:creationId xmlns:a16="http://schemas.microsoft.com/office/drawing/2014/main" id="{B4E3DDE3-E5C1-5F4C-A60F-1D1BF2E029F1}"/>
              </a:ext>
            </a:extLst>
          </p:cNvPr>
          <p:cNvSpPr>
            <a:spLocks noGrp="1"/>
          </p:cNvSpPr>
          <p:nvPr>
            <p:ph type="title"/>
          </p:nvPr>
        </p:nvSpPr>
        <p:spPr/>
        <p:txBody>
          <a:bodyPr/>
          <a:lstStyle/>
          <a:p>
            <a:r>
              <a:rPr lang="en-IT" dirty="0"/>
              <a:t>Example – Violations (among many others!)</a:t>
            </a:r>
          </a:p>
        </p:txBody>
      </p:sp>
      <p:sp>
        <p:nvSpPr>
          <p:cNvPr id="4" name="Footer Placeholder 3">
            <a:extLst>
              <a:ext uri="{FF2B5EF4-FFF2-40B4-BE49-F238E27FC236}">
                <a16:creationId xmlns:a16="http://schemas.microsoft.com/office/drawing/2014/main" id="{3445D6AF-78BB-7247-AEF6-38C2BC930A13}"/>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981025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D9F7F-A346-C646-B7DE-5F1091DE75CD}"/>
              </a:ext>
            </a:extLst>
          </p:cNvPr>
          <p:cNvSpPr>
            <a:spLocks noGrp="1"/>
          </p:cNvSpPr>
          <p:nvPr>
            <p:ph idx="1"/>
          </p:nvPr>
        </p:nvSpPr>
        <p:spPr/>
        <p:txBody>
          <a:bodyPr>
            <a:noAutofit/>
          </a:bodyPr>
          <a:lstStyle/>
          <a:p>
            <a:pPr marL="0" indent="0" rtl="0" fontAlgn="base">
              <a:spcBef>
                <a:spcPts val="0"/>
              </a:spcBef>
              <a:spcAft>
                <a:spcPts val="0"/>
              </a:spcAft>
              <a:buNone/>
            </a:pPr>
            <a:r>
              <a:rPr lang="en-GB" sz="1800" dirty="0">
                <a:solidFill>
                  <a:srgbClr val="000000"/>
                </a:solidFill>
                <a:latin typeface="Candara" panose="020E0502030303020204" pitchFamily="34" charset="0"/>
              </a:rPr>
              <a:t>9. </a:t>
            </a:r>
            <a:r>
              <a:rPr lang="en-GB" sz="1800" b="0" i="0" u="none" strike="noStrike" dirty="0">
                <a:solidFill>
                  <a:srgbClr val="000000"/>
                </a:solidFill>
                <a:effectLst/>
                <a:latin typeface="Candara" panose="020E0502030303020204" pitchFamily="34" charset="0"/>
              </a:rPr>
              <a:t>H5 </a:t>
            </a:r>
            <a:r>
              <a:rPr lang="it-IT" sz="1800" b="0" i="0" u="none" strike="noStrike" dirty="0" err="1">
                <a:solidFill>
                  <a:srgbClr val="000000"/>
                </a:solidFill>
                <a:effectLst/>
                <a:latin typeface="Candara" panose="020E0502030303020204" pitchFamily="34" charset="0"/>
              </a:rPr>
              <a:t>Error</a:t>
            </a:r>
            <a:r>
              <a:rPr lang="it-IT" sz="1800" b="0" i="0" u="none" strike="noStrike" dirty="0">
                <a:solidFill>
                  <a:srgbClr val="000000"/>
                </a:solidFill>
                <a:effectLst/>
                <a:latin typeface="Candara" panose="020E0502030303020204" pitchFamily="34" charset="0"/>
              </a:rPr>
              <a:t> </a:t>
            </a:r>
            <a:r>
              <a:rPr lang="it-IT" sz="1800" b="0" i="0" u="none" strike="noStrike" dirty="0" err="1">
                <a:solidFill>
                  <a:srgbClr val="000000"/>
                </a:solidFill>
                <a:effectLst/>
                <a:latin typeface="Candara" panose="020E0502030303020204" pitchFamily="34" charset="0"/>
              </a:rPr>
              <a:t>prevention</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Where: search form</a:t>
            </a:r>
          </a:p>
          <a:p>
            <a:pPr fontAlgn="base">
              <a:spcBef>
                <a:spcPts val="0"/>
              </a:spcBef>
            </a:pPr>
            <a:r>
              <a:rPr lang="en-GB" sz="1800" b="0" i="0" u="none" strike="noStrike" dirty="0">
                <a:solidFill>
                  <a:srgbClr val="000000"/>
                </a:solidFill>
                <a:effectLst/>
                <a:latin typeface="Candara" panose="020E0502030303020204" pitchFamily="34" charset="0"/>
              </a:rPr>
              <a:t>What: the user can click on search </a:t>
            </a:r>
            <a:r>
              <a:rPr lang="en-GB" sz="1800" dirty="0">
                <a:solidFill>
                  <a:srgbClr val="000000"/>
                </a:solidFill>
                <a:latin typeface="Candara" panose="020E0502030303020204" pitchFamily="34" charset="0"/>
              </a:rPr>
              <a:t>by </a:t>
            </a:r>
            <a:r>
              <a:rPr lang="en-GB" sz="1800" b="0" i="0" u="none" strike="noStrike" dirty="0">
                <a:solidFill>
                  <a:srgbClr val="000000"/>
                </a:solidFill>
                <a:effectLst/>
                <a:latin typeface="Candara" panose="020E0502030303020204" pitchFamily="34" charset="0"/>
              </a:rPr>
              <a:t>writing whatever she wants in the “from” and “to” input fields (although there is then an error message and the form is not submitted)</a:t>
            </a:r>
          </a:p>
          <a:p>
            <a:pPr fontAlgn="base">
              <a:spcBef>
                <a:spcPts val="0"/>
              </a:spcBef>
            </a:pPr>
            <a:r>
              <a:rPr lang="en-GB" sz="1800" b="0" i="0" u="none" strike="noStrike" dirty="0">
                <a:solidFill>
                  <a:srgbClr val="000000"/>
                </a:solidFill>
                <a:effectLst/>
                <a:latin typeface="Candara" panose="020E0502030303020204" pitchFamily="34" charset="0"/>
              </a:rPr>
              <a:t>Why: the button search could be disabled </a:t>
            </a:r>
            <a:endParaRPr lang="en-GB" sz="1800" dirty="0">
              <a:solidFill>
                <a:srgbClr val="000000"/>
              </a:solidFill>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Severity: 1</a:t>
            </a:r>
          </a:p>
          <a:p>
            <a:pPr fontAlgn="base">
              <a:spcBef>
                <a:spcPts val="0"/>
              </a:spcBef>
            </a:pPr>
            <a:endParaRPr lang="en-GB" sz="1800" b="0" i="0" u="none" strike="noStrike" dirty="0">
              <a:solidFill>
                <a:srgbClr val="000000"/>
              </a:solidFill>
              <a:effectLst/>
              <a:latin typeface="Candara" panose="020E0502030303020204" pitchFamily="34" charset="0"/>
            </a:endParaRPr>
          </a:p>
          <a:p>
            <a:pPr marL="0" indent="0" fontAlgn="base">
              <a:spcBef>
                <a:spcPts val="0"/>
              </a:spcBef>
              <a:buNone/>
            </a:pPr>
            <a:endParaRPr lang="en-GB" sz="1800" dirty="0">
              <a:solidFill>
                <a:srgbClr val="000000"/>
              </a:solidFill>
              <a:latin typeface="Candara" panose="020E0502030303020204" pitchFamily="34" charset="0"/>
            </a:endParaRPr>
          </a:p>
          <a:p>
            <a:pPr marL="0" indent="0" rtl="0" fontAlgn="base">
              <a:spcBef>
                <a:spcPts val="0"/>
              </a:spcBef>
              <a:spcAft>
                <a:spcPts val="0"/>
              </a:spcAft>
              <a:buNone/>
            </a:pPr>
            <a:r>
              <a:rPr lang="en-GB" sz="1800" dirty="0">
                <a:solidFill>
                  <a:srgbClr val="000000"/>
                </a:solidFill>
                <a:latin typeface="Candara" panose="020E0502030303020204" pitchFamily="34" charset="0"/>
              </a:rPr>
              <a:t> </a:t>
            </a:r>
            <a:endParaRPr lang="en-IT" sz="1800" dirty="0">
              <a:latin typeface="Candara" panose="020E0502030303020204" pitchFamily="34" charset="0"/>
            </a:endParaRPr>
          </a:p>
        </p:txBody>
      </p:sp>
      <p:sp>
        <p:nvSpPr>
          <p:cNvPr id="3" name="Title 2">
            <a:extLst>
              <a:ext uri="{FF2B5EF4-FFF2-40B4-BE49-F238E27FC236}">
                <a16:creationId xmlns:a16="http://schemas.microsoft.com/office/drawing/2014/main" id="{B4E3DDE3-E5C1-5F4C-A60F-1D1BF2E029F1}"/>
              </a:ext>
            </a:extLst>
          </p:cNvPr>
          <p:cNvSpPr>
            <a:spLocks noGrp="1"/>
          </p:cNvSpPr>
          <p:nvPr>
            <p:ph type="title"/>
          </p:nvPr>
        </p:nvSpPr>
        <p:spPr/>
        <p:txBody>
          <a:bodyPr/>
          <a:lstStyle/>
          <a:p>
            <a:r>
              <a:rPr lang="en-IT" dirty="0"/>
              <a:t>Example – Violations (among many others!)</a:t>
            </a:r>
          </a:p>
        </p:txBody>
      </p:sp>
      <p:sp>
        <p:nvSpPr>
          <p:cNvPr id="4" name="Footer Placeholder 3">
            <a:extLst>
              <a:ext uri="{FF2B5EF4-FFF2-40B4-BE49-F238E27FC236}">
                <a16:creationId xmlns:a16="http://schemas.microsoft.com/office/drawing/2014/main" id="{3445D6AF-78BB-7247-AEF6-38C2BC930A13}"/>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37475741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D9F7F-A346-C646-B7DE-5F1091DE75CD}"/>
              </a:ext>
            </a:extLst>
          </p:cNvPr>
          <p:cNvSpPr>
            <a:spLocks noGrp="1"/>
          </p:cNvSpPr>
          <p:nvPr>
            <p:ph idx="1"/>
          </p:nvPr>
        </p:nvSpPr>
        <p:spPr/>
        <p:txBody>
          <a:bodyPr>
            <a:noAutofit/>
          </a:bodyPr>
          <a:lstStyle/>
          <a:p>
            <a:pPr marL="0" indent="0" rtl="0" fontAlgn="base">
              <a:spcBef>
                <a:spcPts val="0"/>
              </a:spcBef>
              <a:spcAft>
                <a:spcPts val="0"/>
              </a:spcAft>
              <a:buNone/>
            </a:pPr>
            <a:r>
              <a:rPr lang="en-GB" sz="1800" dirty="0">
                <a:solidFill>
                  <a:srgbClr val="000000"/>
                </a:solidFill>
                <a:latin typeface="Candara" panose="020E0502030303020204" pitchFamily="34" charset="0"/>
              </a:rPr>
              <a:t>10. </a:t>
            </a:r>
            <a:r>
              <a:rPr lang="en-GB" sz="1800" b="0" i="0" u="none" strike="noStrike" dirty="0">
                <a:solidFill>
                  <a:srgbClr val="000000"/>
                </a:solidFill>
                <a:effectLst/>
                <a:latin typeface="Candara" panose="020E0502030303020204" pitchFamily="34" charset="0"/>
              </a:rPr>
              <a:t>H6 </a:t>
            </a:r>
            <a:r>
              <a:rPr lang="it-IT" sz="1800" b="0" i="0" u="none" strike="noStrike" dirty="0" err="1">
                <a:solidFill>
                  <a:srgbClr val="000000"/>
                </a:solidFill>
                <a:effectLst/>
                <a:latin typeface="Candara" panose="020E0502030303020204" pitchFamily="34" charset="0"/>
              </a:rPr>
              <a:t>Recognition</a:t>
            </a:r>
            <a:r>
              <a:rPr lang="it-IT" sz="1800" b="0" i="0" u="none" strike="noStrike" dirty="0">
                <a:solidFill>
                  <a:srgbClr val="000000"/>
                </a:solidFill>
                <a:effectLst/>
                <a:latin typeface="Candara" panose="020E0502030303020204" pitchFamily="34" charset="0"/>
              </a:rPr>
              <a:t> </a:t>
            </a:r>
            <a:r>
              <a:rPr lang="it-IT" sz="1800" b="0" i="0" u="none" strike="noStrike" dirty="0" err="1">
                <a:solidFill>
                  <a:srgbClr val="000000"/>
                </a:solidFill>
                <a:effectLst/>
                <a:latin typeface="Candara" panose="020E0502030303020204" pitchFamily="34" charset="0"/>
              </a:rPr>
              <a:t>than</a:t>
            </a:r>
            <a:r>
              <a:rPr lang="it-IT" sz="1800" b="0" i="0" u="none" strike="noStrike" dirty="0">
                <a:solidFill>
                  <a:srgbClr val="000000"/>
                </a:solidFill>
                <a:effectLst/>
                <a:latin typeface="Candara" panose="020E0502030303020204" pitchFamily="34" charset="0"/>
              </a:rPr>
              <a:t> </a:t>
            </a:r>
            <a:r>
              <a:rPr lang="it-IT" sz="1800" b="0" i="0" u="none" strike="noStrike" dirty="0" err="1">
                <a:solidFill>
                  <a:srgbClr val="000000"/>
                </a:solidFill>
                <a:effectLst/>
                <a:latin typeface="Candara" panose="020E0502030303020204" pitchFamily="34" charset="0"/>
              </a:rPr>
              <a:t>recall</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Where: offers (at least some of them)</a:t>
            </a:r>
          </a:p>
          <a:p>
            <a:pPr fontAlgn="base">
              <a:spcBef>
                <a:spcPts val="0"/>
              </a:spcBef>
            </a:pPr>
            <a:r>
              <a:rPr lang="en-GB" sz="1800" b="0" i="0" u="none" strike="noStrike" dirty="0">
                <a:solidFill>
                  <a:srgbClr val="000000"/>
                </a:solidFill>
                <a:effectLst/>
                <a:latin typeface="Candara" panose="020E0502030303020204" pitchFamily="34" charset="0"/>
              </a:rPr>
              <a:t>What: when clicking on the button to buy a trip for a given offer, the user is redirected to the “traditional” search form</a:t>
            </a:r>
          </a:p>
          <a:p>
            <a:pPr fontAlgn="base">
              <a:spcBef>
                <a:spcPts val="0"/>
              </a:spcBef>
            </a:pPr>
            <a:r>
              <a:rPr lang="en-GB" sz="1800" b="0" i="0" u="none" strike="noStrike" dirty="0">
                <a:solidFill>
                  <a:srgbClr val="000000"/>
                </a:solidFill>
                <a:effectLst/>
                <a:latin typeface="Candara" panose="020E0502030303020204" pitchFamily="34" charset="0"/>
              </a:rPr>
              <a:t>Why: the user must remember the details of the offer (e.g., the date)</a:t>
            </a:r>
            <a:endParaRPr lang="en-GB" sz="1800" dirty="0">
              <a:solidFill>
                <a:srgbClr val="000000"/>
              </a:solidFill>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Severity: 2</a:t>
            </a:r>
          </a:p>
          <a:p>
            <a:pPr marL="0" indent="0" rtl="0" fontAlgn="base">
              <a:spcBef>
                <a:spcPts val="0"/>
              </a:spcBef>
              <a:spcAft>
                <a:spcPts val="0"/>
              </a:spcAft>
              <a:buNone/>
            </a:pPr>
            <a:endParaRPr lang="en-GB" sz="1800" dirty="0">
              <a:solidFill>
                <a:srgbClr val="000000"/>
              </a:solidFill>
              <a:latin typeface="Candara" panose="020E0502030303020204" pitchFamily="34" charset="0"/>
            </a:endParaRPr>
          </a:p>
          <a:p>
            <a:pPr marL="0" indent="0" rtl="0" fontAlgn="base">
              <a:spcBef>
                <a:spcPts val="0"/>
              </a:spcBef>
              <a:spcAft>
                <a:spcPts val="0"/>
              </a:spcAft>
              <a:buNone/>
            </a:pPr>
            <a:r>
              <a:rPr lang="en-GB" sz="1800" dirty="0">
                <a:solidFill>
                  <a:srgbClr val="000000"/>
                </a:solidFill>
                <a:latin typeface="Candara" panose="020E0502030303020204" pitchFamily="34" charset="0"/>
              </a:rPr>
              <a:t> </a:t>
            </a:r>
            <a:endParaRPr lang="en-IT" sz="1800" dirty="0">
              <a:latin typeface="Candara" panose="020E0502030303020204" pitchFamily="34" charset="0"/>
            </a:endParaRPr>
          </a:p>
        </p:txBody>
      </p:sp>
      <p:sp>
        <p:nvSpPr>
          <p:cNvPr id="3" name="Title 2">
            <a:extLst>
              <a:ext uri="{FF2B5EF4-FFF2-40B4-BE49-F238E27FC236}">
                <a16:creationId xmlns:a16="http://schemas.microsoft.com/office/drawing/2014/main" id="{B4E3DDE3-E5C1-5F4C-A60F-1D1BF2E029F1}"/>
              </a:ext>
            </a:extLst>
          </p:cNvPr>
          <p:cNvSpPr>
            <a:spLocks noGrp="1"/>
          </p:cNvSpPr>
          <p:nvPr>
            <p:ph type="title"/>
          </p:nvPr>
        </p:nvSpPr>
        <p:spPr/>
        <p:txBody>
          <a:bodyPr/>
          <a:lstStyle/>
          <a:p>
            <a:r>
              <a:rPr lang="en-IT" dirty="0"/>
              <a:t>Example – Violations (among many others!)</a:t>
            </a:r>
          </a:p>
        </p:txBody>
      </p:sp>
      <p:sp>
        <p:nvSpPr>
          <p:cNvPr id="4" name="Footer Placeholder 3">
            <a:extLst>
              <a:ext uri="{FF2B5EF4-FFF2-40B4-BE49-F238E27FC236}">
                <a16:creationId xmlns:a16="http://schemas.microsoft.com/office/drawing/2014/main" id="{3445D6AF-78BB-7247-AEF6-38C2BC930A13}"/>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5532023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D9F7F-A346-C646-B7DE-5F1091DE75CD}"/>
              </a:ext>
            </a:extLst>
          </p:cNvPr>
          <p:cNvSpPr>
            <a:spLocks noGrp="1"/>
          </p:cNvSpPr>
          <p:nvPr>
            <p:ph idx="1"/>
          </p:nvPr>
        </p:nvSpPr>
        <p:spPr/>
        <p:txBody>
          <a:bodyPr>
            <a:noAutofit/>
          </a:bodyPr>
          <a:lstStyle/>
          <a:p>
            <a:pPr marL="0" indent="0" rtl="0" fontAlgn="base">
              <a:spcBef>
                <a:spcPts val="0"/>
              </a:spcBef>
              <a:spcAft>
                <a:spcPts val="0"/>
              </a:spcAft>
              <a:buNone/>
            </a:pPr>
            <a:r>
              <a:rPr lang="en-GB" sz="1800" dirty="0">
                <a:solidFill>
                  <a:srgbClr val="000000"/>
                </a:solidFill>
                <a:latin typeface="Candara" panose="020E0502030303020204" pitchFamily="34" charset="0"/>
              </a:rPr>
              <a:t>11. </a:t>
            </a:r>
            <a:r>
              <a:rPr lang="en-GB" sz="1800" b="0" i="0" u="none" strike="noStrike" dirty="0">
                <a:solidFill>
                  <a:srgbClr val="000000"/>
                </a:solidFill>
                <a:effectLst/>
                <a:latin typeface="Candara" panose="020E0502030303020204" pitchFamily="34" charset="0"/>
              </a:rPr>
              <a:t>H7 </a:t>
            </a:r>
            <a:r>
              <a:rPr lang="en-US" sz="1800" dirty="0"/>
              <a:t>Flexibility and efficiency of use</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Where: search form</a:t>
            </a:r>
          </a:p>
          <a:p>
            <a:pPr fontAlgn="base">
              <a:spcBef>
                <a:spcPts val="0"/>
              </a:spcBef>
            </a:pPr>
            <a:r>
              <a:rPr lang="en-GB" sz="1800" b="0" i="0" u="none" strike="noStrike" dirty="0">
                <a:solidFill>
                  <a:srgbClr val="000000"/>
                </a:solidFill>
                <a:effectLst/>
                <a:latin typeface="Candara" panose="020E0502030303020204" pitchFamily="34" charset="0"/>
              </a:rPr>
              <a:t>What: </a:t>
            </a:r>
            <a:r>
              <a:rPr lang="en-GB" sz="1800" dirty="0">
                <a:solidFill>
                  <a:srgbClr val="000000"/>
                </a:solidFill>
                <a:latin typeface="Candara" panose="020E0502030303020204" pitchFamily="34" charset="0"/>
              </a:rPr>
              <a:t>there are no default/main options nor placeholders in the “form” and “to” input fields, even when the user clicks on them</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Why: users may not know what to write in the fields (the name of the city? The name of the station?). </a:t>
            </a:r>
            <a:r>
              <a:rPr lang="en-GB" sz="1800" dirty="0">
                <a:solidFill>
                  <a:srgbClr val="000000"/>
                </a:solidFill>
                <a:latin typeface="Candara" panose="020E0502030303020204" pitchFamily="34" charset="0"/>
              </a:rPr>
              <a:t>Default options may speed-up the process.</a:t>
            </a:r>
          </a:p>
          <a:p>
            <a:pPr fontAlgn="base">
              <a:spcBef>
                <a:spcPts val="0"/>
              </a:spcBef>
            </a:pPr>
            <a:r>
              <a:rPr lang="en-GB" sz="1800" b="0" i="0" u="none" strike="noStrike" dirty="0">
                <a:solidFill>
                  <a:srgbClr val="000000"/>
                </a:solidFill>
                <a:effectLst/>
                <a:latin typeface="Candara" panose="020E0502030303020204" pitchFamily="34" charset="0"/>
              </a:rPr>
              <a:t>Severity: 1</a:t>
            </a:r>
            <a:endParaRPr lang="en-GB" sz="1800" dirty="0">
              <a:solidFill>
                <a:srgbClr val="000000"/>
              </a:solidFill>
              <a:latin typeface="Candara" panose="020E0502030303020204" pitchFamily="34" charset="0"/>
            </a:endParaRPr>
          </a:p>
          <a:p>
            <a:pPr marL="0" indent="0" fontAlgn="base">
              <a:spcBef>
                <a:spcPts val="0"/>
              </a:spcBef>
              <a:buNone/>
            </a:pPr>
            <a:endParaRPr lang="en-GB" sz="1800" b="0" i="0" u="none" strike="noStrike" dirty="0">
              <a:solidFill>
                <a:srgbClr val="000000"/>
              </a:solidFill>
              <a:effectLst/>
              <a:latin typeface="Candara" panose="020E0502030303020204" pitchFamily="34" charset="0"/>
            </a:endParaRPr>
          </a:p>
          <a:p>
            <a:pPr marL="0" indent="0" fontAlgn="base">
              <a:spcBef>
                <a:spcPts val="0"/>
              </a:spcBef>
              <a:buNone/>
            </a:pPr>
            <a:endParaRPr lang="en-GB" sz="1800" dirty="0">
              <a:solidFill>
                <a:srgbClr val="000000"/>
              </a:solidFill>
              <a:latin typeface="Candara" panose="020E0502030303020204" pitchFamily="34" charset="0"/>
            </a:endParaRPr>
          </a:p>
          <a:p>
            <a:pPr marL="0" indent="0" rtl="0" fontAlgn="base">
              <a:spcBef>
                <a:spcPts val="0"/>
              </a:spcBef>
              <a:spcAft>
                <a:spcPts val="0"/>
              </a:spcAft>
              <a:buNone/>
            </a:pPr>
            <a:r>
              <a:rPr lang="en-GB" sz="1800" dirty="0">
                <a:solidFill>
                  <a:srgbClr val="000000"/>
                </a:solidFill>
                <a:latin typeface="Candara" panose="020E0502030303020204" pitchFamily="34" charset="0"/>
              </a:rPr>
              <a:t> </a:t>
            </a:r>
            <a:endParaRPr lang="en-IT" sz="1800" dirty="0">
              <a:latin typeface="Candara" panose="020E0502030303020204" pitchFamily="34" charset="0"/>
            </a:endParaRPr>
          </a:p>
        </p:txBody>
      </p:sp>
      <p:sp>
        <p:nvSpPr>
          <p:cNvPr id="3" name="Title 2">
            <a:extLst>
              <a:ext uri="{FF2B5EF4-FFF2-40B4-BE49-F238E27FC236}">
                <a16:creationId xmlns:a16="http://schemas.microsoft.com/office/drawing/2014/main" id="{B4E3DDE3-E5C1-5F4C-A60F-1D1BF2E029F1}"/>
              </a:ext>
            </a:extLst>
          </p:cNvPr>
          <p:cNvSpPr>
            <a:spLocks noGrp="1"/>
          </p:cNvSpPr>
          <p:nvPr>
            <p:ph type="title"/>
          </p:nvPr>
        </p:nvSpPr>
        <p:spPr/>
        <p:txBody>
          <a:bodyPr/>
          <a:lstStyle/>
          <a:p>
            <a:r>
              <a:rPr lang="en-IT" dirty="0"/>
              <a:t>Example – Violations (among many others!)</a:t>
            </a:r>
          </a:p>
        </p:txBody>
      </p:sp>
      <p:sp>
        <p:nvSpPr>
          <p:cNvPr id="4" name="Footer Placeholder 3">
            <a:extLst>
              <a:ext uri="{FF2B5EF4-FFF2-40B4-BE49-F238E27FC236}">
                <a16:creationId xmlns:a16="http://schemas.microsoft.com/office/drawing/2014/main" id="{3445D6AF-78BB-7247-AEF6-38C2BC930A13}"/>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640233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D9F7F-A346-C646-B7DE-5F1091DE75CD}"/>
              </a:ext>
            </a:extLst>
          </p:cNvPr>
          <p:cNvSpPr>
            <a:spLocks noGrp="1"/>
          </p:cNvSpPr>
          <p:nvPr>
            <p:ph idx="1"/>
          </p:nvPr>
        </p:nvSpPr>
        <p:spPr/>
        <p:txBody>
          <a:bodyPr>
            <a:noAutofit/>
          </a:bodyPr>
          <a:lstStyle/>
          <a:p>
            <a:pPr marL="0" indent="0" rtl="0" fontAlgn="base">
              <a:spcBef>
                <a:spcPts val="0"/>
              </a:spcBef>
              <a:spcAft>
                <a:spcPts val="0"/>
              </a:spcAft>
              <a:buNone/>
            </a:pPr>
            <a:r>
              <a:rPr lang="en-GB" sz="1800" dirty="0">
                <a:solidFill>
                  <a:srgbClr val="000000"/>
                </a:solidFill>
                <a:latin typeface="Candara" panose="020E0502030303020204" pitchFamily="34" charset="0"/>
              </a:rPr>
              <a:t>12. </a:t>
            </a:r>
            <a:r>
              <a:rPr lang="en-GB" sz="1800" b="0" i="0" u="none" strike="noStrike" dirty="0">
                <a:solidFill>
                  <a:srgbClr val="000000"/>
                </a:solidFill>
                <a:effectLst/>
                <a:latin typeface="Candara" panose="020E0502030303020204" pitchFamily="34" charset="0"/>
              </a:rPr>
              <a:t>H8 </a:t>
            </a:r>
            <a:r>
              <a:rPr lang="it-IT" sz="1800" dirty="0" err="1"/>
              <a:t>Aesthetic</a:t>
            </a:r>
            <a:r>
              <a:rPr lang="it-IT" sz="1800" dirty="0"/>
              <a:t> and </a:t>
            </a:r>
            <a:r>
              <a:rPr lang="it-IT" sz="1800" dirty="0" err="1"/>
              <a:t>minimalist</a:t>
            </a:r>
            <a:r>
              <a:rPr lang="it-IT" sz="1800" dirty="0"/>
              <a:t> design (</a:t>
            </a:r>
            <a:r>
              <a:rPr lang="it-IT" sz="1800" dirty="0" err="1"/>
              <a:t>same</a:t>
            </a:r>
            <a:r>
              <a:rPr lang="it-IT" sz="1800" dirty="0"/>
              <a:t> </a:t>
            </a:r>
            <a:r>
              <a:rPr lang="it-IT" sz="1800" dirty="0" err="1"/>
              <a:t>as</a:t>
            </a:r>
            <a:r>
              <a:rPr lang="it-IT" sz="1800" dirty="0"/>
              <a:t> </a:t>
            </a:r>
            <a:r>
              <a:rPr lang="it-IT" sz="1800" dirty="0" err="1"/>
              <a:t>violation</a:t>
            </a:r>
            <a:r>
              <a:rPr lang="it-IT" sz="1800" dirty="0"/>
              <a:t> #4)</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Where: search procedure</a:t>
            </a:r>
          </a:p>
          <a:p>
            <a:pPr fontAlgn="base">
              <a:spcBef>
                <a:spcPts val="0"/>
              </a:spcBef>
            </a:pPr>
            <a:r>
              <a:rPr lang="en-GB" sz="1800" b="0" i="0" u="none" strike="noStrike" dirty="0">
                <a:solidFill>
                  <a:srgbClr val="000000"/>
                </a:solidFill>
                <a:effectLst/>
                <a:latin typeface="Candara" panose="020E0502030303020204" pitchFamily="34" charset="0"/>
              </a:rPr>
              <a:t>What: </a:t>
            </a:r>
            <a:r>
              <a:rPr lang="en-GB" sz="1800" dirty="0">
                <a:solidFill>
                  <a:srgbClr val="000000"/>
                </a:solidFill>
                <a:latin typeface="Candara" panose="020E0502030303020204" pitchFamily="34" charset="0"/>
              </a:rPr>
              <a:t>If the user starts searching as a “guest” and then wants to log-in, she is redirected to another page</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Why: the website is not offering a minimalistic login experience</a:t>
            </a:r>
            <a:endParaRPr lang="en-GB" sz="1800" dirty="0">
              <a:solidFill>
                <a:srgbClr val="000000"/>
              </a:solidFill>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Severity: 2</a:t>
            </a:r>
            <a:endParaRPr lang="en-GB" sz="1800" dirty="0">
              <a:solidFill>
                <a:srgbClr val="000000"/>
              </a:solidFill>
              <a:latin typeface="Candara" panose="020E0502030303020204" pitchFamily="34" charset="0"/>
            </a:endParaRPr>
          </a:p>
          <a:p>
            <a:pPr marL="0" indent="0" fontAlgn="base">
              <a:spcBef>
                <a:spcPts val="0"/>
              </a:spcBef>
              <a:buNone/>
            </a:pPr>
            <a:endParaRPr lang="en-GB" sz="1800" b="0" i="0" u="none" strike="noStrike" dirty="0">
              <a:solidFill>
                <a:srgbClr val="000000"/>
              </a:solidFill>
              <a:effectLst/>
              <a:latin typeface="Candara" panose="020E0502030303020204" pitchFamily="34" charset="0"/>
            </a:endParaRPr>
          </a:p>
          <a:p>
            <a:pPr marL="0" indent="0" fontAlgn="base">
              <a:spcBef>
                <a:spcPts val="0"/>
              </a:spcBef>
              <a:buNone/>
            </a:pPr>
            <a:endParaRPr lang="en-GB" sz="1800" dirty="0">
              <a:solidFill>
                <a:srgbClr val="000000"/>
              </a:solidFill>
              <a:latin typeface="Candara" panose="020E0502030303020204" pitchFamily="34" charset="0"/>
            </a:endParaRPr>
          </a:p>
          <a:p>
            <a:pPr marL="0" indent="0" rtl="0" fontAlgn="base">
              <a:spcBef>
                <a:spcPts val="0"/>
              </a:spcBef>
              <a:spcAft>
                <a:spcPts val="0"/>
              </a:spcAft>
              <a:buNone/>
            </a:pPr>
            <a:r>
              <a:rPr lang="en-GB" sz="1800" dirty="0">
                <a:solidFill>
                  <a:srgbClr val="000000"/>
                </a:solidFill>
                <a:latin typeface="Candara" panose="020E0502030303020204" pitchFamily="34" charset="0"/>
              </a:rPr>
              <a:t> </a:t>
            </a:r>
            <a:endParaRPr lang="en-IT" sz="1800" dirty="0">
              <a:latin typeface="Candara" panose="020E0502030303020204" pitchFamily="34" charset="0"/>
            </a:endParaRPr>
          </a:p>
        </p:txBody>
      </p:sp>
      <p:sp>
        <p:nvSpPr>
          <p:cNvPr id="3" name="Title 2">
            <a:extLst>
              <a:ext uri="{FF2B5EF4-FFF2-40B4-BE49-F238E27FC236}">
                <a16:creationId xmlns:a16="http://schemas.microsoft.com/office/drawing/2014/main" id="{B4E3DDE3-E5C1-5F4C-A60F-1D1BF2E029F1}"/>
              </a:ext>
            </a:extLst>
          </p:cNvPr>
          <p:cNvSpPr>
            <a:spLocks noGrp="1"/>
          </p:cNvSpPr>
          <p:nvPr>
            <p:ph type="title"/>
          </p:nvPr>
        </p:nvSpPr>
        <p:spPr/>
        <p:txBody>
          <a:bodyPr/>
          <a:lstStyle/>
          <a:p>
            <a:r>
              <a:rPr lang="en-IT" dirty="0"/>
              <a:t>Example – Violations (among many others!)</a:t>
            </a:r>
          </a:p>
        </p:txBody>
      </p:sp>
      <p:sp>
        <p:nvSpPr>
          <p:cNvPr id="4" name="Footer Placeholder 3">
            <a:extLst>
              <a:ext uri="{FF2B5EF4-FFF2-40B4-BE49-F238E27FC236}">
                <a16:creationId xmlns:a16="http://schemas.microsoft.com/office/drawing/2014/main" id="{3445D6AF-78BB-7247-AEF6-38C2BC930A13}"/>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30006932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D9F7F-A346-C646-B7DE-5F1091DE75CD}"/>
              </a:ext>
            </a:extLst>
          </p:cNvPr>
          <p:cNvSpPr>
            <a:spLocks noGrp="1"/>
          </p:cNvSpPr>
          <p:nvPr>
            <p:ph idx="1"/>
          </p:nvPr>
        </p:nvSpPr>
        <p:spPr/>
        <p:txBody>
          <a:bodyPr>
            <a:noAutofit/>
          </a:bodyPr>
          <a:lstStyle/>
          <a:p>
            <a:pPr marL="0" indent="0" rtl="0" fontAlgn="base">
              <a:spcBef>
                <a:spcPts val="0"/>
              </a:spcBef>
              <a:spcAft>
                <a:spcPts val="0"/>
              </a:spcAft>
              <a:buNone/>
            </a:pPr>
            <a:r>
              <a:rPr lang="en-GB" sz="1800" dirty="0">
                <a:solidFill>
                  <a:srgbClr val="000000"/>
                </a:solidFill>
                <a:latin typeface="Candara" panose="020E0502030303020204" pitchFamily="34" charset="0"/>
              </a:rPr>
              <a:t>13. </a:t>
            </a:r>
            <a:r>
              <a:rPr lang="en-GB" sz="1800" b="0" i="0" u="none" strike="noStrike" dirty="0">
                <a:solidFill>
                  <a:srgbClr val="000000"/>
                </a:solidFill>
                <a:effectLst/>
                <a:latin typeface="Candara" panose="020E0502030303020204" pitchFamily="34" charset="0"/>
              </a:rPr>
              <a:t>H9 </a:t>
            </a:r>
            <a:r>
              <a:rPr lang="it-IT" sz="1800" dirty="0"/>
              <a:t>Help </a:t>
            </a:r>
            <a:r>
              <a:rPr lang="it-IT" sz="1800" dirty="0" err="1"/>
              <a:t>user</a:t>
            </a:r>
            <a:r>
              <a:rPr lang="it-IT" sz="1800" dirty="0"/>
              <a:t> </a:t>
            </a:r>
            <a:r>
              <a:rPr lang="it-IT" sz="1800" dirty="0" err="1"/>
              <a:t>recognize</a:t>
            </a:r>
            <a:r>
              <a:rPr lang="it-IT" sz="1800" dirty="0"/>
              <a:t>, </a:t>
            </a:r>
            <a:r>
              <a:rPr lang="it-IT" sz="1800" dirty="0" err="1"/>
              <a:t>diagnose</a:t>
            </a:r>
            <a:r>
              <a:rPr lang="it-IT" sz="1800" dirty="0"/>
              <a:t>, and </a:t>
            </a:r>
            <a:r>
              <a:rPr lang="it-IT" sz="1800" dirty="0" err="1"/>
              <a:t>recover</a:t>
            </a:r>
            <a:r>
              <a:rPr lang="it-IT" sz="1800" dirty="0"/>
              <a:t> from </a:t>
            </a:r>
            <a:r>
              <a:rPr lang="it-IT" sz="1800" dirty="0" err="1"/>
              <a:t>errors</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Where: search procedure</a:t>
            </a:r>
          </a:p>
          <a:p>
            <a:pPr fontAlgn="base">
              <a:spcBef>
                <a:spcPts val="0"/>
              </a:spcBef>
            </a:pPr>
            <a:r>
              <a:rPr lang="en-GB" sz="1800" b="0" i="0" u="none" strike="noStrike" dirty="0">
                <a:solidFill>
                  <a:srgbClr val="000000"/>
                </a:solidFill>
                <a:effectLst/>
                <a:latin typeface="Candara" panose="020E0502030303020204" pitchFamily="34" charset="0"/>
              </a:rPr>
              <a:t>What: </a:t>
            </a:r>
            <a:r>
              <a:rPr lang="en-GB" sz="1800" dirty="0">
                <a:solidFill>
                  <a:srgbClr val="000000"/>
                </a:solidFill>
                <a:latin typeface="Candara" panose="020E0502030303020204" pitchFamily="34" charset="0"/>
              </a:rPr>
              <a:t>the error message that appears when the user clicks on “Search” with some wrong inputs is not linked to the input fields it is referring to.</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Why: users may not know/easily understand what are the input fields that are problematic</a:t>
            </a:r>
            <a:endParaRPr lang="en-GB" sz="1800" dirty="0">
              <a:solidFill>
                <a:srgbClr val="000000"/>
              </a:solidFill>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Severity: 1</a:t>
            </a:r>
            <a:endParaRPr lang="en-GB" sz="1800" dirty="0">
              <a:solidFill>
                <a:srgbClr val="000000"/>
              </a:solidFill>
              <a:latin typeface="Candara" panose="020E0502030303020204" pitchFamily="34" charset="0"/>
            </a:endParaRPr>
          </a:p>
          <a:p>
            <a:pPr marL="0" indent="0" fontAlgn="base">
              <a:spcBef>
                <a:spcPts val="0"/>
              </a:spcBef>
              <a:buNone/>
            </a:pPr>
            <a:endParaRPr lang="en-GB" sz="1800" b="0" i="0" u="none" strike="noStrike" dirty="0">
              <a:solidFill>
                <a:srgbClr val="000000"/>
              </a:solidFill>
              <a:effectLst/>
              <a:latin typeface="Candara" panose="020E0502030303020204" pitchFamily="34" charset="0"/>
            </a:endParaRPr>
          </a:p>
          <a:p>
            <a:pPr marL="0" indent="0" fontAlgn="base">
              <a:spcBef>
                <a:spcPts val="0"/>
              </a:spcBef>
              <a:buNone/>
            </a:pPr>
            <a:endParaRPr lang="en-GB" sz="1800" dirty="0">
              <a:solidFill>
                <a:srgbClr val="000000"/>
              </a:solidFill>
              <a:latin typeface="Candara" panose="020E0502030303020204" pitchFamily="34" charset="0"/>
            </a:endParaRPr>
          </a:p>
          <a:p>
            <a:pPr marL="0" indent="0" rtl="0" fontAlgn="base">
              <a:spcBef>
                <a:spcPts val="0"/>
              </a:spcBef>
              <a:spcAft>
                <a:spcPts val="0"/>
              </a:spcAft>
              <a:buNone/>
            </a:pPr>
            <a:r>
              <a:rPr lang="en-GB" sz="1800" dirty="0">
                <a:solidFill>
                  <a:srgbClr val="000000"/>
                </a:solidFill>
                <a:latin typeface="Candara" panose="020E0502030303020204" pitchFamily="34" charset="0"/>
              </a:rPr>
              <a:t> </a:t>
            </a:r>
            <a:endParaRPr lang="en-IT" sz="1800" dirty="0">
              <a:latin typeface="Candara" panose="020E0502030303020204" pitchFamily="34" charset="0"/>
            </a:endParaRPr>
          </a:p>
        </p:txBody>
      </p:sp>
      <p:sp>
        <p:nvSpPr>
          <p:cNvPr id="3" name="Title 2">
            <a:extLst>
              <a:ext uri="{FF2B5EF4-FFF2-40B4-BE49-F238E27FC236}">
                <a16:creationId xmlns:a16="http://schemas.microsoft.com/office/drawing/2014/main" id="{B4E3DDE3-E5C1-5F4C-A60F-1D1BF2E029F1}"/>
              </a:ext>
            </a:extLst>
          </p:cNvPr>
          <p:cNvSpPr>
            <a:spLocks noGrp="1"/>
          </p:cNvSpPr>
          <p:nvPr>
            <p:ph type="title"/>
          </p:nvPr>
        </p:nvSpPr>
        <p:spPr/>
        <p:txBody>
          <a:bodyPr/>
          <a:lstStyle/>
          <a:p>
            <a:r>
              <a:rPr lang="en-IT" dirty="0"/>
              <a:t>Example – Violations (among many others!)</a:t>
            </a:r>
          </a:p>
        </p:txBody>
      </p:sp>
      <p:sp>
        <p:nvSpPr>
          <p:cNvPr id="4" name="Footer Placeholder 3">
            <a:extLst>
              <a:ext uri="{FF2B5EF4-FFF2-40B4-BE49-F238E27FC236}">
                <a16:creationId xmlns:a16="http://schemas.microsoft.com/office/drawing/2014/main" id="{3445D6AF-78BB-7247-AEF6-38C2BC930A13}"/>
              </a:ext>
            </a:extLst>
          </p:cNvPr>
          <p:cNvSpPr>
            <a:spLocks noGrp="1"/>
          </p:cNvSpPr>
          <p:nvPr>
            <p:ph type="ftr" sz="quarter" idx="10"/>
          </p:nvPr>
        </p:nvSpPr>
        <p:spPr/>
        <p:txBody>
          <a:bodyPr/>
          <a:lstStyle/>
          <a:p>
            <a:r>
              <a:rPr lang="it-IT"/>
              <a:t>Human Computer Interaction</a:t>
            </a:r>
            <a:endParaRPr lang="it-IT" dirty="0"/>
          </a:p>
        </p:txBody>
      </p:sp>
      <p:pic>
        <p:nvPicPr>
          <p:cNvPr id="6" name="Picture 5">
            <a:extLst>
              <a:ext uri="{FF2B5EF4-FFF2-40B4-BE49-F238E27FC236}">
                <a16:creationId xmlns:a16="http://schemas.microsoft.com/office/drawing/2014/main" id="{4EE14327-01EC-A94F-823E-DBDF832D5FCB}"/>
              </a:ext>
            </a:extLst>
          </p:cNvPr>
          <p:cNvPicPr>
            <a:picLocks noChangeAspect="1"/>
          </p:cNvPicPr>
          <p:nvPr/>
        </p:nvPicPr>
        <p:blipFill>
          <a:blip r:embed="rId3"/>
          <a:stretch>
            <a:fillRect/>
          </a:stretch>
        </p:blipFill>
        <p:spPr>
          <a:xfrm>
            <a:off x="2165131" y="3894931"/>
            <a:ext cx="7388772" cy="2281582"/>
          </a:xfrm>
          <a:prstGeom prst="rect">
            <a:avLst/>
          </a:prstGeom>
        </p:spPr>
      </p:pic>
    </p:spTree>
    <p:extLst>
      <p:ext uri="{BB962C8B-B14F-4D97-AF65-F5344CB8AC3E}">
        <p14:creationId xmlns:p14="http://schemas.microsoft.com/office/powerpoint/2010/main" val="2120365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a:extLst>
              <a:ext uri="{FF2B5EF4-FFF2-40B4-BE49-F238E27FC236}">
                <a16:creationId xmlns:a16="http://schemas.microsoft.com/office/drawing/2014/main" id="{BD26D669-415E-4C10-92CA-04CA62C74781}"/>
              </a:ext>
            </a:extLst>
          </p:cNvPr>
          <p:cNvSpPr>
            <a:spLocks noGrp="1"/>
          </p:cNvSpPr>
          <p:nvPr>
            <p:ph idx="1"/>
          </p:nvPr>
        </p:nvSpPr>
        <p:spPr/>
        <p:txBody>
          <a:bodyPr>
            <a:normAutofit/>
          </a:bodyPr>
          <a:lstStyle/>
          <a:p>
            <a:r>
              <a:rPr lang="en-US" dirty="0"/>
              <a:t>Evaluation may take place:</a:t>
            </a:r>
          </a:p>
          <a:p>
            <a:pPr lvl="1"/>
            <a:r>
              <a:rPr lang="en-US" dirty="0"/>
              <a:t>In the laboratory</a:t>
            </a:r>
          </a:p>
          <a:p>
            <a:pPr lvl="1"/>
            <a:r>
              <a:rPr lang="en-US" dirty="0"/>
              <a:t>In the ﬁeld</a:t>
            </a:r>
            <a:endParaRPr lang="en-GB" dirty="0">
              <a:effectLst/>
            </a:endParaRPr>
          </a:p>
          <a:p>
            <a:endParaRPr lang="en-GB" dirty="0">
              <a:effectLst/>
            </a:endParaRPr>
          </a:p>
        </p:txBody>
      </p:sp>
      <p:sp>
        <p:nvSpPr>
          <p:cNvPr id="3" name="Titolo 2">
            <a:extLst>
              <a:ext uri="{FF2B5EF4-FFF2-40B4-BE49-F238E27FC236}">
                <a16:creationId xmlns:a16="http://schemas.microsoft.com/office/drawing/2014/main" id="{7FE4FAB0-0655-48A0-AE88-EBC563B4A60E}"/>
              </a:ext>
            </a:extLst>
          </p:cNvPr>
          <p:cNvSpPr>
            <a:spLocks noGrp="1"/>
          </p:cNvSpPr>
          <p:nvPr>
            <p:ph type="title"/>
          </p:nvPr>
        </p:nvSpPr>
        <p:spPr/>
        <p:txBody>
          <a:bodyPr/>
          <a:lstStyle/>
          <a:p>
            <a:r>
              <a:rPr lang="en-US" dirty="0"/>
              <a:t>Many Evaluation Approaches</a:t>
            </a:r>
          </a:p>
        </p:txBody>
      </p:sp>
      <p:sp>
        <p:nvSpPr>
          <p:cNvPr id="4" name="Segnaposto piè di pagina 3">
            <a:extLst>
              <a:ext uri="{FF2B5EF4-FFF2-40B4-BE49-F238E27FC236}">
                <a16:creationId xmlns:a16="http://schemas.microsoft.com/office/drawing/2014/main" id="{22861ACC-922B-4B56-8112-620C947580F0}"/>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21653457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D9F7F-A346-C646-B7DE-5F1091DE75CD}"/>
              </a:ext>
            </a:extLst>
          </p:cNvPr>
          <p:cNvSpPr>
            <a:spLocks noGrp="1"/>
          </p:cNvSpPr>
          <p:nvPr>
            <p:ph idx="1"/>
          </p:nvPr>
        </p:nvSpPr>
        <p:spPr/>
        <p:txBody>
          <a:bodyPr>
            <a:noAutofit/>
          </a:bodyPr>
          <a:lstStyle/>
          <a:p>
            <a:pPr marL="0" indent="0" rtl="0" fontAlgn="base">
              <a:spcBef>
                <a:spcPts val="0"/>
              </a:spcBef>
              <a:spcAft>
                <a:spcPts val="0"/>
              </a:spcAft>
              <a:buNone/>
            </a:pPr>
            <a:r>
              <a:rPr lang="en-GB" sz="1800" dirty="0">
                <a:solidFill>
                  <a:srgbClr val="000000"/>
                </a:solidFill>
                <a:latin typeface="Candara" panose="020E0502030303020204" pitchFamily="34" charset="0"/>
              </a:rPr>
              <a:t>14. </a:t>
            </a:r>
            <a:r>
              <a:rPr lang="en-GB" sz="1800" b="0" i="0" u="none" strike="noStrike" dirty="0">
                <a:solidFill>
                  <a:srgbClr val="000000"/>
                </a:solidFill>
                <a:effectLst/>
                <a:latin typeface="Candara" panose="020E0502030303020204" pitchFamily="34" charset="0"/>
              </a:rPr>
              <a:t>H10 </a:t>
            </a:r>
            <a:r>
              <a:rPr lang="it-IT" sz="1800" dirty="0"/>
              <a:t>Help and </a:t>
            </a:r>
            <a:r>
              <a:rPr lang="it-IT" sz="1800" dirty="0" err="1"/>
              <a:t>documentation</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Where: chat support</a:t>
            </a:r>
          </a:p>
          <a:p>
            <a:pPr fontAlgn="base">
              <a:spcBef>
                <a:spcPts val="0"/>
              </a:spcBef>
            </a:pPr>
            <a:r>
              <a:rPr lang="en-GB" sz="1800" b="0" i="0" u="none" strike="noStrike" dirty="0">
                <a:solidFill>
                  <a:srgbClr val="000000"/>
                </a:solidFill>
                <a:effectLst/>
                <a:latin typeface="Candara" panose="020E0502030303020204" pitchFamily="34" charset="0"/>
              </a:rPr>
              <a:t>What: </a:t>
            </a:r>
            <a:r>
              <a:rPr lang="en-GB" sz="1800" dirty="0">
                <a:solidFill>
                  <a:srgbClr val="000000"/>
                </a:solidFill>
                <a:latin typeface="Candara" panose="020E0502030303020204" pitchFamily="34" charset="0"/>
              </a:rPr>
              <a:t>the user has to insert all her personal information (email, name, Trenitalia code, …) to chat with an operator even if she is already authenticated</a:t>
            </a:r>
            <a:endParaRPr lang="en-GB" sz="1800" b="0" i="0" u="none" strike="noStrike" dirty="0">
              <a:solidFill>
                <a:srgbClr val="000000"/>
              </a:solidFill>
              <a:effectLst/>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Why: chatting with an operator to receive support is not straightforward</a:t>
            </a:r>
            <a:endParaRPr lang="en-GB" sz="1800" dirty="0">
              <a:solidFill>
                <a:srgbClr val="000000"/>
              </a:solidFill>
              <a:latin typeface="Candara" panose="020E0502030303020204" pitchFamily="34" charset="0"/>
            </a:endParaRPr>
          </a:p>
          <a:p>
            <a:pPr fontAlgn="base">
              <a:spcBef>
                <a:spcPts val="0"/>
              </a:spcBef>
            </a:pPr>
            <a:r>
              <a:rPr lang="en-GB" sz="1800" b="0" i="0" u="none" strike="noStrike" dirty="0">
                <a:solidFill>
                  <a:srgbClr val="000000"/>
                </a:solidFill>
                <a:effectLst/>
                <a:latin typeface="Candara" panose="020E0502030303020204" pitchFamily="34" charset="0"/>
              </a:rPr>
              <a:t>Severity: 2</a:t>
            </a:r>
            <a:endParaRPr lang="en-GB" sz="1800" dirty="0">
              <a:solidFill>
                <a:srgbClr val="000000"/>
              </a:solidFill>
              <a:latin typeface="Candara" panose="020E0502030303020204" pitchFamily="34" charset="0"/>
            </a:endParaRPr>
          </a:p>
          <a:p>
            <a:pPr marL="0" indent="0" fontAlgn="base">
              <a:spcBef>
                <a:spcPts val="0"/>
              </a:spcBef>
              <a:buNone/>
            </a:pPr>
            <a:endParaRPr lang="en-GB" sz="1800" b="0" i="0" u="none" strike="noStrike" dirty="0">
              <a:solidFill>
                <a:srgbClr val="000000"/>
              </a:solidFill>
              <a:effectLst/>
              <a:latin typeface="Candara" panose="020E0502030303020204" pitchFamily="34" charset="0"/>
            </a:endParaRPr>
          </a:p>
          <a:p>
            <a:pPr marL="0" indent="0" fontAlgn="base">
              <a:spcBef>
                <a:spcPts val="0"/>
              </a:spcBef>
              <a:buNone/>
            </a:pPr>
            <a:endParaRPr lang="en-GB" sz="1800" dirty="0">
              <a:solidFill>
                <a:srgbClr val="000000"/>
              </a:solidFill>
              <a:latin typeface="Candara" panose="020E0502030303020204" pitchFamily="34" charset="0"/>
            </a:endParaRPr>
          </a:p>
          <a:p>
            <a:pPr marL="0" indent="0" rtl="0" fontAlgn="base">
              <a:spcBef>
                <a:spcPts val="0"/>
              </a:spcBef>
              <a:spcAft>
                <a:spcPts val="0"/>
              </a:spcAft>
              <a:buNone/>
            </a:pPr>
            <a:r>
              <a:rPr lang="en-GB" sz="1800" dirty="0">
                <a:solidFill>
                  <a:srgbClr val="000000"/>
                </a:solidFill>
                <a:latin typeface="Candara" panose="020E0502030303020204" pitchFamily="34" charset="0"/>
              </a:rPr>
              <a:t> </a:t>
            </a:r>
            <a:endParaRPr lang="en-IT" sz="1800" dirty="0">
              <a:latin typeface="Candara" panose="020E0502030303020204" pitchFamily="34" charset="0"/>
            </a:endParaRPr>
          </a:p>
        </p:txBody>
      </p:sp>
      <p:sp>
        <p:nvSpPr>
          <p:cNvPr id="3" name="Title 2">
            <a:extLst>
              <a:ext uri="{FF2B5EF4-FFF2-40B4-BE49-F238E27FC236}">
                <a16:creationId xmlns:a16="http://schemas.microsoft.com/office/drawing/2014/main" id="{B4E3DDE3-E5C1-5F4C-A60F-1D1BF2E029F1}"/>
              </a:ext>
            </a:extLst>
          </p:cNvPr>
          <p:cNvSpPr>
            <a:spLocks noGrp="1"/>
          </p:cNvSpPr>
          <p:nvPr>
            <p:ph type="title"/>
          </p:nvPr>
        </p:nvSpPr>
        <p:spPr/>
        <p:txBody>
          <a:bodyPr/>
          <a:lstStyle/>
          <a:p>
            <a:r>
              <a:rPr lang="en-IT" dirty="0"/>
              <a:t>Example – Violations (among many others!)</a:t>
            </a:r>
          </a:p>
        </p:txBody>
      </p:sp>
      <p:sp>
        <p:nvSpPr>
          <p:cNvPr id="4" name="Footer Placeholder 3">
            <a:extLst>
              <a:ext uri="{FF2B5EF4-FFF2-40B4-BE49-F238E27FC236}">
                <a16:creationId xmlns:a16="http://schemas.microsoft.com/office/drawing/2014/main" id="{3445D6AF-78BB-7247-AEF6-38C2BC930A13}"/>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21624371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E89AB2-0F07-4A12-9002-FBFE4A82E6E3}"/>
              </a:ext>
            </a:extLst>
          </p:cNvPr>
          <p:cNvSpPr>
            <a:spLocks noGrp="1"/>
          </p:cNvSpPr>
          <p:nvPr>
            <p:ph idx="1"/>
          </p:nvPr>
        </p:nvSpPr>
        <p:spPr/>
        <p:txBody>
          <a:bodyPr>
            <a:normAutofit fontScale="92500" lnSpcReduction="10000"/>
          </a:bodyPr>
          <a:lstStyle/>
          <a:p>
            <a:r>
              <a:rPr lang="en-US" dirty="0"/>
              <a:t>Alan Dix, Janet Finlay, Gregory Abowd, Russell Beale: Human Computer Interaction, 3rd Edition</a:t>
            </a:r>
          </a:p>
          <a:p>
            <a:pPr lvl="1"/>
            <a:r>
              <a:rPr lang="en-US" dirty="0"/>
              <a:t>Chapter 9: Evaluation Techniques</a:t>
            </a:r>
          </a:p>
          <a:p>
            <a:r>
              <a:rPr lang="en-US" dirty="0"/>
              <a:t>Ben </a:t>
            </a:r>
            <a:r>
              <a:rPr lang="en-US" dirty="0" err="1"/>
              <a:t>Shneiderman</a:t>
            </a:r>
            <a:r>
              <a:rPr lang="en-US" dirty="0"/>
              <a:t>, Catherine </a:t>
            </a:r>
            <a:r>
              <a:rPr lang="en-US" dirty="0" err="1"/>
              <a:t>Plaisant</a:t>
            </a:r>
            <a:r>
              <a:rPr lang="en-US" dirty="0"/>
              <a:t>, Maxine S. Cohen, Steven M. Jacobs, and </a:t>
            </a:r>
            <a:r>
              <a:rPr lang="en-US" dirty="0" err="1"/>
              <a:t>Niklas</a:t>
            </a:r>
            <a:r>
              <a:rPr lang="en-US" dirty="0"/>
              <a:t> </a:t>
            </a:r>
            <a:r>
              <a:rPr lang="en-US" dirty="0" err="1"/>
              <a:t>Elmqvist</a:t>
            </a:r>
            <a:r>
              <a:rPr lang="en-US" dirty="0"/>
              <a:t>, Designing the User Interface: Strategies for Effective Human-Computer Interaction</a:t>
            </a:r>
          </a:p>
          <a:p>
            <a:pPr lvl="1"/>
            <a:r>
              <a:rPr lang="en-US" dirty="0"/>
              <a:t>Chapter 5: Evaluation and the User Experience</a:t>
            </a:r>
          </a:p>
          <a:p>
            <a:r>
              <a:rPr lang="en-US" dirty="0"/>
              <a:t>COGS120/CSE170: Human-Computer Interaction Design, videos by Scott </a:t>
            </a:r>
            <a:r>
              <a:rPr lang="en-US" dirty="0" err="1"/>
              <a:t>Klemmer</a:t>
            </a:r>
            <a:r>
              <a:rPr lang="en-US" dirty="0"/>
              <a:t>, </a:t>
            </a:r>
            <a:r>
              <a:rPr lang="en-US" sz="1600" dirty="0">
                <a:hlinkClick r:id="rId2"/>
              </a:rPr>
              <a:t>https://www.youtube.com/playlist?list=PLLssT5z_DsK_nusHL_Mjt87THSTlgrsyJ</a:t>
            </a:r>
            <a:r>
              <a:rPr lang="en-US" sz="1600" dirty="0"/>
              <a:t> </a:t>
            </a:r>
          </a:p>
          <a:p>
            <a:pPr marL="271463" marR="0" lvl="0" indent="-271463" algn="l" defTabSz="914400" rtl="0" eaLnBrk="1" fontAlgn="auto" latinLnBrk="0" hangingPunct="1">
              <a:lnSpc>
                <a:spcPct val="125000"/>
              </a:lnSpc>
              <a:spcBef>
                <a:spcPts val="100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prstClr val="black"/>
                </a:solidFill>
                <a:effectLst/>
                <a:uLnTx/>
                <a:uFillTx/>
                <a:latin typeface="Candara" panose="020E0502030303020204"/>
                <a:ea typeface="Open Sans" panose="020B0606030504020204" pitchFamily="34" charset="0"/>
                <a:cs typeface="Open Sans" panose="020B0606030504020204" pitchFamily="34" charset="0"/>
              </a:rPr>
              <a:t>Thanks to </a:t>
            </a:r>
            <a:r>
              <a:rPr kumimoji="0" lang="en-US" sz="2400" b="0" i="0" u="none" strike="noStrike" kern="1200" cap="none" spc="0" normalizeH="0" baseline="0" noProof="0" dirty="0" err="1">
                <a:ln>
                  <a:noFill/>
                </a:ln>
                <a:solidFill>
                  <a:prstClr val="black"/>
                </a:solidFill>
                <a:effectLst/>
                <a:uLnTx/>
                <a:uFillTx/>
                <a:latin typeface="Candara" panose="020E0502030303020204"/>
                <a:ea typeface="Open Sans" panose="020B0606030504020204" pitchFamily="34" charset="0"/>
                <a:cs typeface="Open Sans" panose="020B0606030504020204" pitchFamily="34" charset="0"/>
              </a:rPr>
              <a:t>Fulvio</a:t>
            </a:r>
            <a:r>
              <a:rPr kumimoji="0" lang="en-US" sz="2400" b="0" i="0" u="none" strike="noStrike" kern="1200" cap="none" spc="0" normalizeH="0" baseline="0" noProof="0" dirty="0">
                <a:ln>
                  <a:noFill/>
                </a:ln>
                <a:solidFill>
                  <a:prstClr val="black"/>
                </a:solidFill>
                <a:effectLst/>
                <a:uLnTx/>
                <a:uFillTx/>
                <a:latin typeface="Candara" panose="020E0502030303020204"/>
                <a:ea typeface="Open Sans" panose="020B0606030504020204" pitchFamily="34" charset="0"/>
                <a:cs typeface="Open Sans" panose="020B0606030504020204" pitchFamily="34" charset="0"/>
              </a:rPr>
              <a:t> </a:t>
            </a:r>
            <a:r>
              <a:rPr kumimoji="0" lang="en-US" sz="2400" b="0" i="0" u="none" strike="noStrike" kern="1200" cap="none" spc="0" normalizeH="0" baseline="0" noProof="0" dirty="0" err="1">
                <a:ln>
                  <a:noFill/>
                </a:ln>
                <a:solidFill>
                  <a:prstClr val="black"/>
                </a:solidFill>
                <a:effectLst/>
                <a:uLnTx/>
                <a:uFillTx/>
                <a:latin typeface="Candara" panose="020E0502030303020204"/>
                <a:ea typeface="Open Sans" panose="020B0606030504020204" pitchFamily="34" charset="0"/>
                <a:cs typeface="Open Sans" panose="020B0606030504020204" pitchFamily="34" charset="0"/>
              </a:rPr>
              <a:t>Corno</a:t>
            </a:r>
            <a:r>
              <a:rPr kumimoji="0" lang="en-US" sz="2400" b="0" i="0" u="none" strike="noStrike" kern="1200" cap="none" spc="0" normalizeH="0" baseline="0" noProof="0" dirty="0">
                <a:ln>
                  <a:noFill/>
                </a:ln>
                <a:solidFill>
                  <a:prstClr val="black"/>
                </a:solidFill>
                <a:effectLst/>
                <a:uLnTx/>
                <a:uFillTx/>
                <a:latin typeface="Candara" panose="020E0502030303020204"/>
                <a:ea typeface="Open Sans" panose="020B0606030504020204" pitchFamily="34" charset="0"/>
                <a:cs typeface="Open Sans" panose="020B0606030504020204" pitchFamily="34" charset="0"/>
              </a:rPr>
              <a:t>, past teacher of the course, for his work on some of these slides</a:t>
            </a:r>
            <a:endParaRPr lang="en-US" sz="1600" dirty="0"/>
          </a:p>
          <a:p>
            <a:endParaRPr lang="en-US" dirty="0"/>
          </a:p>
        </p:txBody>
      </p:sp>
      <p:sp>
        <p:nvSpPr>
          <p:cNvPr id="3" name="Title 2">
            <a:extLst>
              <a:ext uri="{FF2B5EF4-FFF2-40B4-BE49-F238E27FC236}">
                <a16:creationId xmlns:a16="http://schemas.microsoft.com/office/drawing/2014/main" id="{75576A0E-1D2E-413C-8F6B-5BEDAD445B3C}"/>
              </a:ext>
            </a:extLst>
          </p:cNvPr>
          <p:cNvSpPr>
            <a:spLocks noGrp="1"/>
          </p:cNvSpPr>
          <p:nvPr>
            <p:ph type="title"/>
          </p:nvPr>
        </p:nvSpPr>
        <p:spPr/>
        <p:txBody>
          <a:bodyPr/>
          <a:lstStyle/>
          <a:p>
            <a:r>
              <a:rPr lang="en-US" dirty="0"/>
              <a:t>References and Acknowledgment</a:t>
            </a:r>
          </a:p>
        </p:txBody>
      </p:sp>
      <p:sp>
        <p:nvSpPr>
          <p:cNvPr id="4" name="Footer Placeholder 3">
            <a:extLst>
              <a:ext uri="{FF2B5EF4-FFF2-40B4-BE49-F238E27FC236}">
                <a16:creationId xmlns:a16="http://schemas.microsoft.com/office/drawing/2014/main" id="{294AF485-5641-4AA0-A4FA-B8852549CC10}"/>
              </a:ext>
            </a:extLst>
          </p:cNvPr>
          <p:cNvSpPr>
            <a:spLocks noGrp="1"/>
          </p:cNvSpPr>
          <p:nvPr>
            <p:ph type="ftr" sz="quarter" idx="10"/>
          </p:nvPr>
        </p:nvSpPr>
        <p:spPr/>
        <p:txBody>
          <a:bodyPr/>
          <a:lstStyle/>
          <a:p>
            <a:r>
              <a:rPr lang="it-IT"/>
              <a:t>Human Computer Interaction</a:t>
            </a:r>
            <a:endParaRPr lang="it-IT" dirty="0"/>
          </a:p>
        </p:txBody>
      </p:sp>
    </p:spTree>
    <p:extLst>
      <p:ext uri="{BB962C8B-B14F-4D97-AF65-F5344CB8AC3E}">
        <p14:creationId xmlns:p14="http://schemas.microsoft.com/office/powerpoint/2010/main" val="22900568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101963-42B6-4A0B-94BF-FC48A490CEE5}"/>
              </a:ext>
            </a:extLst>
          </p:cNvPr>
          <p:cNvSpPr>
            <a:spLocks noGrp="1"/>
          </p:cNvSpPr>
          <p:nvPr>
            <p:ph idx="1"/>
          </p:nvPr>
        </p:nvSpPr>
        <p:spPr/>
        <p:txBody>
          <a:bodyPr>
            <a:normAutofit fontScale="70000" lnSpcReduction="20000"/>
          </a:bodyPr>
          <a:lstStyle/>
          <a:p>
            <a:r>
              <a:rPr lang="en-US" dirty="0"/>
              <a:t>These slides are distributed under a Creative Commons license “</a:t>
            </a:r>
            <a:r>
              <a:rPr lang="it-IT" b="1" dirty="0" err="1"/>
              <a:t>Attribution-NonCommercial-ShareAlike</a:t>
            </a:r>
            <a:r>
              <a:rPr lang="it-IT" b="1" dirty="0"/>
              <a:t> 4.0 International (CC BY-NC-SA 4.0)</a:t>
            </a:r>
            <a:r>
              <a:rPr lang="en-US" dirty="0"/>
              <a:t>”</a:t>
            </a:r>
          </a:p>
          <a:p>
            <a:r>
              <a:rPr lang="en-US" b="1" dirty="0"/>
              <a:t>You are free to:</a:t>
            </a:r>
          </a:p>
          <a:p>
            <a:pPr lvl="1"/>
            <a:r>
              <a:rPr lang="en-US" b="1" dirty="0"/>
              <a:t>Share</a:t>
            </a:r>
            <a:r>
              <a:rPr lang="en-US" dirty="0"/>
              <a:t> — copy and redistribute the material in any medium or format </a:t>
            </a:r>
          </a:p>
          <a:p>
            <a:pPr lvl="1"/>
            <a:r>
              <a:rPr lang="en-US" b="1" dirty="0"/>
              <a:t>Adapt</a:t>
            </a:r>
            <a:r>
              <a:rPr lang="en-US" dirty="0"/>
              <a:t> — remix, transform, and build upon the material </a:t>
            </a:r>
          </a:p>
          <a:p>
            <a:pPr lvl="1"/>
            <a:r>
              <a:rPr lang="en-US" dirty="0"/>
              <a:t>The licensor cannot revoke these freedoms as long as you follow the license terms.</a:t>
            </a:r>
          </a:p>
          <a:p>
            <a:r>
              <a:rPr lang="en-US" b="1" dirty="0"/>
              <a:t>Under the following terms:</a:t>
            </a:r>
          </a:p>
          <a:p>
            <a:pPr lvl="1"/>
            <a:r>
              <a:rPr lang="en-US" b="1" dirty="0"/>
              <a:t>Attribution</a:t>
            </a:r>
            <a:r>
              <a:rPr lang="en-US" dirty="0"/>
              <a:t> — You must give </a:t>
            </a:r>
            <a:r>
              <a:rPr lang="en-US" dirty="0">
                <a:hlinkClick r:id="rId2"/>
              </a:rPr>
              <a:t>appropriate credit</a:t>
            </a:r>
            <a:r>
              <a:rPr lang="en-US" dirty="0"/>
              <a:t>, provide a link to the license, and </a:t>
            </a:r>
            <a:r>
              <a:rPr lang="en-US" dirty="0">
                <a:hlinkClick r:id="rId2"/>
              </a:rPr>
              <a:t>indicate if changes were made</a:t>
            </a:r>
            <a:r>
              <a:rPr lang="en-US" dirty="0"/>
              <a:t>. You may do so in any reasonable manner, but not in any way that suggests the licensor endorses you or your use. </a:t>
            </a:r>
          </a:p>
          <a:p>
            <a:pPr lvl="1"/>
            <a:r>
              <a:rPr lang="en-US" b="1" dirty="0" err="1"/>
              <a:t>NonCommercial</a:t>
            </a:r>
            <a:r>
              <a:rPr lang="en-US" dirty="0"/>
              <a:t> — You may not use the material for </a:t>
            </a:r>
            <a:r>
              <a:rPr lang="en-US" dirty="0">
                <a:hlinkClick r:id="rId2"/>
              </a:rPr>
              <a:t>commercial purposes</a:t>
            </a:r>
            <a:r>
              <a:rPr lang="en-US" dirty="0"/>
              <a:t>. </a:t>
            </a:r>
          </a:p>
          <a:p>
            <a:pPr lvl="1"/>
            <a:r>
              <a:rPr lang="en-US" b="1" dirty="0" err="1"/>
              <a:t>ShareAlike</a:t>
            </a:r>
            <a:r>
              <a:rPr lang="en-US" dirty="0"/>
              <a:t> — If you remix, transform, or build upon the material, you must distribute your contributions under the </a:t>
            </a:r>
            <a:r>
              <a:rPr lang="en-US" dirty="0">
                <a:hlinkClick r:id="rId2"/>
              </a:rPr>
              <a:t>same license</a:t>
            </a:r>
            <a:r>
              <a:rPr lang="en-US" dirty="0"/>
              <a:t> as the original. </a:t>
            </a:r>
          </a:p>
          <a:p>
            <a:pPr lvl="1"/>
            <a:r>
              <a:rPr lang="en-US" b="1" dirty="0"/>
              <a:t>No additional restrictions</a:t>
            </a:r>
            <a:r>
              <a:rPr lang="en-US" dirty="0"/>
              <a:t> — You may not apply legal terms or </a:t>
            </a:r>
            <a:r>
              <a:rPr lang="en-US" dirty="0">
                <a:hlinkClick r:id="rId2"/>
              </a:rPr>
              <a:t>technological measures</a:t>
            </a:r>
            <a:r>
              <a:rPr lang="en-US" dirty="0"/>
              <a:t> that legally restrict others from doing anything the license permits. </a:t>
            </a:r>
          </a:p>
          <a:p>
            <a:r>
              <a:rPr lang="en-US" dirty="0">
                <a:hlinkClick r:id="rId2"/>
              </a:rPr>
              <a:t>https://creativecommons.org/licenses/by-nc-sa/4.0/</a:t>
            </a:r>
            <a:r>
              <a:rPr lang="en-US" dirty="0"/>
              <a:t> </a:t>
            </a:r>
          </a:p>
        </p:txBody>
      </p:sp>
      <p:sp>
        <p:nvSpPr>
          <p:cNvPr id="3" name="Title 2">
            <a:extLst>
              <a:ext uri="{FF2B5EF4-FFF2-40B4-BE49-F238E27FC236}">
                <a16:creationId xmlns:a16="http://schemas.microsoft.com/office/drawing/2014/main" id="{362CFC7A-93F5-488C-8EBC-B4299183C4D0}"/>
              </a:ext>
            </a:extLst>
          </p:cNvPr>
          <p:cNvSpPr>
            <a:spLocks noGrp="1"/>
          </p:cNvSpPr>
          <p:nvPr>
            <p:ph type="title"/>
          </p:nvPr>
        </p:nvSpPr>
        <p:spPr/>
        <p:txBody>
          <a:bodyPr/>
          <a:lstStyle/>
          <a:p>
            <a:r>
              <a:rPr lang="en-US" dirty="0"/>
              <a:t>License</a:t>
            </a:r>
          </a:p>
        </p:txBody>
      </p:sp>
      <p:sp>
        <p:nvSpPr>
          <p:cNvPr id="4" name="Footer Placeholder 3">
            <a:extLst>
              <a:ext uri="{FF2B5EF4-FFF2-40B4-BE49-F238E27FC236}">
                <a16:creationId xmlns:a16="http://schemas.microsoft.com/office/drawing/2014/main" id="{B8E73DC7-1A7B-418B-A494-C416AE2B0F61}"/>
              </a:ext>
            </a:extLst>
          </p:cNvPr>
          <p:cNvSpPr>
            <a:spLocks noGrp="1"/>
          </p:cNvSpPr>
          <p:nvPr>
            <p:ph type="ftr" sz="quarter" idx="10"/>
          </p:nvPr>
        </p:nvSpPr>
        <p:spPr/>
        <p:txBody>
          <a:bodyPr/>
          <a:lstStyle/>
          <a:p>
            <a:r>
              <a:rPr lang="it-IT"/>
              <a:t>Human Computer Interaction</a:t>
            </a:r>
            <a:endParaRPr lang="it-IT" dirty="0"/>
          </a:p>
        </p:txBody>
      </p:sp>
      <p:pic>
        <p:nvPicPr>
          <p:cNvPr id="5" name="Picture 4">
            <a:extLst>
              <a:ext uri="{FF2B5EF4-FFF2-40B4-BE49-F238E27FC236}">
                <a16:creationId xmlns:a16="http://schemas.microsoft.com/office/drawing/2014/main" id="{67EACB15-A105-46E0-9FE5-0354FCA1F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2927" y="104335"/>
            <a:ext cx="1922066" cy="672485"/>
          </a:xfrm>
          <a:prstGeom prst="rect">
            <a:avLst/>
          </a:prstGeom>
        </p:spPr>
      </p:pic>
      <p:pic>
        <p:nvPicPr>
          <p:cNvPr id="6" name="Immagine 6" descr="share.png">
            <a:extLst>
              <a:ext uri="{FF2B5EF4-FFF2-40B4-BE49-F238E27FC236}">
                <a16:creationId xmlns:a16="http://schemas.microsoft.com/office/drawing/2014/main" id="{B33E2E78-79AB-44F7-90E1-E00166DF056A}"/>
              </a:ext>
            </a:extLst>
          </p:cNvPr>
          <p:cNvPicPr>
            <a:picLocks noChangeAspect="1"/>
          </p:cNvPicPr>
          <p:nvPr/>
        </p:nvPicPr>
        <p:blipFill>
          <a:blip r:embed="rId4" cstate="print"/>
          <a:stretch>
            <a:fillRect/>
          </a:stretch>
        </p:blipFill>
        <p:spPr>
          <a:xfrm>
            <a:off x="11353800" y="2276872"/>
            <a:ext cx="475200" cy="475200"/>
          </a:xfrm>
          <a:prstGeom prst="rect">
            <a:avLst/>
          </a:prstGeom>
        </p:spPr>
      </p:pic>
      <p:pic>
        <p:nvPicPr>
          <p:cNvPr id="7" name="Immagine 7" descr="remix.png">
            <a:extLst>
              <a:ext uri="{FF2B5EF4-FFF2-40B4-BE49-F238E27FC236}">
                <a16:creationId xmlns:a16="http://schemas.microsoft.com/office/drawing/2014/main" id="{1F179BB9-EDCC-414B-8D6B-8474C6111C08}"/>
              </a:ext>
            </a:extLst>
          </p:cNvPr>
          <p:cNvPicPr>
            <a:picLocks noChangeAspect="1"/>
          </p:cNvPicPr>
          <p:nvPr/>
        </p:nvPicPr>
        <p:blipFill>
          <a:blip r:embed="rId5" cstate="print"/>
          <a:stretch>
            <a:fillRect/>
          </a:stretch>
        </p:blipFill>
        <p:spPr>
          <a:xfrm>
            <a:off x="11353800" y="2780928"/>
            <a:ext cx="475200" cy="475200"/>
          </a:xfrm>
          <a:prstGeom prst="rect">
            <a:avLst/>
          </a:prstGeom>
        </p:spPr>
      </p:pic>
      <p:pic>
        <p:nvPicPr>
          <p:cNvPr id="8" name="Immagine 8" descr="by.png">
            <a:extLst>
              <a:ext uri="{FF2B5EF4-FFF2-40B4-BE49-F238E27FC236}">
                <a16:creationId xmlns:a16="http://schemas.microsoft.com/office/drawing/2014/main" id="{087FC873-E39E-4372-A65A-88A3C87E4E83}"/>
              </a:ext>
            </a:extLst>
          </p:cNvPr>
          <p:cNvPicPr>
            <a:picLocks noChangeAspect="1"/>
          </p:cNvPicPr>
          <p:nvPr/>
        </p:nvPicPr>
        <p:blipFill>
          <a:blip r:embed="rId6" cstate="print"/>
          <a:stretch>
            <a:fillRect/>
          </a:stretch>
        </p:blipFill>
        <p:spPr>
          <a:xfrm>
            <a:off x="11353800" y="3632531"/>
            <a:ext cx="475200" cy="475200"/>
          </a:xfrm>
          <a:prstGeom prst="rect">
            <a:avLst/>
          </a:prstGeom>
        </p:spPr>
      </p:pic>
      <p:pic>
        <p:nvPicPr>
          <p:cNvPr id="9" name="Immagine 9" descr="nc-eu.png">
            <a:extLst>
              <a:ext uri="{FF2B5EF4-FFF2-40B4-BE49-F238E27FC236}">
                <a16:creationId xmlns:a16="http://schemas.microsoft.com/office/drawing/2014/main" id="{B7288752-0D24-40AD-A9C6-A5A79D3DAED5}"/>
              </a:ext>
            </a:extLst>
          </p:cNvPr>
          <p:cNvPicPr>
            <a:picLocks noChangeAspect="1"/>
          </p:cNvPicPr>
          <p:nvPr/>
        </p:nvPicPr>
        <p:blipFill>
          <a:blip r:embed="rId7" cstate="print"/>
          <a:stretch>
            <a:fillRect/>
          </a:stretch>
        </p:blipFill>
        <p:spPr>
          <a:xfrm>
            <a:off x="11353800" y="4221088"/>
            <a:ext cx="475200" cy="475200"/>
          </a:xfrm>
          <a:prstGeom prst="rect">
            <a:avLst/>
          </a:prstGeom>
        </p:spPr>
      </p:pic>
      <p:pic>
        <p:nvPicPr>
          <p:cNvPr id="10" name="Immagine 10" descr="sa.png">
            <a:extLst>
              <a:ext uri="{FF2B5EF4-FFF2-40B4-BE49-F238E27FC236}">
                <a16:creationId xmlns:a16="http://schemas.microsoft.com/office/drawing/2014/main" id="{8649AF74-5212-49FE-B91C-8FB8617B58CD}"/>
              </a:ext>
            </a:extLst>
          </p:cNvPr>
          <p:cNvPicPr>
            <a:picLocks noChangeAspect="1"/>
          </p:cNvPicPr>
          <p:nvPr/>
        </p:nvPicPr>
        <p:blipFill>
          <a:blip r:embed="rId8" cstate="print"/>
          <a:stretch>
            <a:fillRect/>
          </a:stretch>
        </p:blipFill>
        <p:spPr>
          <a:xfrm>
            <a:off x="11353800" y="4797152"/>
            <a:ext cx="475200" cy="475200"/>
          </a:xfrm>
          <a:prstGeom prst="rect">
            <a:avLst/>
          </a:prstGeom>
        </p:spPr>
      </p:pic>
    </p:spTree>
    <p:extLst>
      <p:ext uri="{BB962C8B-B14F-4D97-AF65-F5344CB8AC3E}">
        <p14:creationId xmlns:p14="http://schemas.microsoft.com/office/powerpoint/2010/main" val="3513096564"/>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x-HCI-Template.potx" id="{B251F768-F7C8-467D-BCBD-18186D59F048}" vid="{15E3E415-DB0D-4CFE-8FA6-B62B75CA3D93}"/>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xx-HCI-Template</Template>
  <TotalTime>4555</TotalTime>
  <Words>6602</Words>
  <Application>Microsoft Macintosh PowerPoint</Application>
  <PresentationFormat>Widescreen</PresentationFormat>
  <Paragraphs>816</Paragraphs>
  <Slides>92</Slides>
  <Notes>70</Notes>
  <HiddenSlides>12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92</vt:i4>
      </vt:variant>
    </vt:vector>
  </HeadingPairs>
  <TitlesOfParts>
    <vt:vector size="103" baseType="lpstr">
      <vt:lpstr>.Apple Color Emoji UI</vt:lpstr>
      <vt:lpstr>Arial</vt:lpstr>
      <vt:lpstr>Calibri</vt:lpstr>
      <vt:lpstr>Cambria Math</vt:lpstr>
      <vt:lpstr>Candara</vt:lpstr>
      <vt:lpstr>Courier New</vt:lpstr>
      <vt:lpstr>Open Sans</vt:lpstr>
      <vt:lpstr>sohne</vt:lpstr>
      <vt:lpstr>source-serif-pro</vt:lpstr>
      <vt:lpstr>Wingdings</vt:lpstr>
      <vt:lpstr>Tema di Office</vt:lpstr>
      <vt:lpstr>Evaluation: Introduction and Heuristics</vt:lpstr>
      <vt:lpstr>The Four Pillars of Design</vt:lpstr>
      <vt:lpstr>Goals</vt:lpstr>
      <vt:lpstr>Evaluation</vt:lpstr>
      <vt:lpstr>Goal</vt:lpstr>
      <vt:lpstr>Usability</vt:lpstr>
      <vt:lpstr>Functionality</vt:lpstr>
      <vt:lpstr>Acceptability</vt:lpstr>
      <vt:lpstr>Many Evaluation Approaches</vt:lpstr>
      <vt:lpstr>Many Evaluation Approaches</vt:lpstr>
      <vt:lpstr>Many Evaluation Approaches</vt:lpstr>
      <vt:lpstr>Many Evaluation Approaches</vt:lpstr>
      <vt:lpstr>Many Evaluation Approaches</vt:lpstr>
      <vt:lpstr>Many Evaluation Approaches</vt:lpstr>
      <vt:lpstr>Heuristic Evaluation</vt:lpstr>
      <vt:lpstr>When Is Design Critique Useful?</vt:lpstr>
      <vt:lpstr>Heuristic Evaluation</vt:lpstr>
      <vt:lpstr>Basic Idea</vt:lpstr>
      <vt:lpstr>Heuristics</vt:lpstr>
      <vt:lpstr>Phases of Heuristic Evaluation</vt:lpstr>
      <vt:lpstr>Evaluation (I)</vt:lpstr>
      <vt:lpstr>Evaluation (II)</vt:lpstr>
      <vt:lpstr>Evaluation (III)</vt:lpstr>
      <vt:lpstr>Multiple Evaluators</vt:lpstr>
      <vt:lpstr>How Many Evaluators?</vt:lpstr>
      <vt:lpstr>How Many Evaluators?</vt:lpstr>
      <vt:lpstr>Severity Rating</vt:lpstr>
      <vt:lpstr>Severity Ratings scale</vt:lpstr>
      <vt:lpstr>Combined Severity Ratings</vt:lpstr>
      <vt:lpstr>Debriefing</vt:lpstr>
      <vt:lpstr>Heuristic Evaluation vs. User Testing</vt:lpstr>
      <vt:lpstr>Heuristic Evaluation vs. User Testing</vt:lpstr>
      <vt:lpstr>Nielsen’s Usability Heuristics</vt:lpstr>
      <vt:lpstr>10 Nielsen’s Usability Heuristics</vt:lpstr>
      <vt:lpstr>10 Nielsen’s Usability Heuristics</vt:lpstr>
      <vt:lpstr>#1: Visibility of system status</vt:lpstr>
      <vt:lpstr>#1: Visibility of system status</vt:lpstr>
      <vt:lpstr>Which Feedback?</vt:lpstr>
      <vt:lpstr>Rule of Thumb (Time)</vt:lpstr>
      <vt:lpstr>#2: Match between system and the real world</vt:lpstr>
      <vt:lpstr>#2: Match between system and the real world</vt:lpstr>
      <vt:lpstr>#2: Match between system and the real world</vt:lpstr>
      <vt:lpstr>Exploit Familiarity</vt:lpstr>
      <vt:lpstr>#3: User control and freedom</vt:lpstr>
      <vt:lpstr>#3: User control and freedom</vt:lpstr>
      <vt:lpstr>#3: User control and freedom</vt:lpstr>
      <vt:lpstr>Suggestions</vt:lpstr>
      <vt:lpstr>#4: Consistency and standards</vt:lpstr>
      <vt:lpstr>#4: Consistency and standards</vt:lpstr>
      <vt:lpstr>#4: Consistency and standards</vt:lpstr>
      <vt:lpstr>Suggestions</vt:lpstr>
      <vt:lpstr>Examples</vt:lpstr>
      <vt:lpstr>#5: Error prevention</vt:lpstr>
      <vt:lpstr>Suggestions</vt:lpstr>
      <vt:lpstr>#5: Error prevention</vt:lpstr>
      <vt:lpstr>#5: Error prevention</vt:lpstr>
      <vt:lpstr>#5: Error prevention</vt:lpstr>
      <vt:lpstr>#6: Recognition rather than recall</vt:lpstr>
      <vt:lpstr>#6: Recognition rather than recall</vt:lpstr>
      <vt:lpstr>Example</vt:lpstr>
      <vt:lpstr>Suggestions</vt:lpstr>
      <vt:lpstr>#7: Flexibility and efficiency of use</vt:lpstr>
      <vt:lpstr>#7: Flexibility and efficiency of use</vt:lpstr>
      <vt:lpstr>Suggestions</vt:lpstr>
      <vt:lpstr>#8: Aesthetic and minimalist design</vt:lpstr>
      <vt:lpstr>#8: Aesthetic and minimalist design</vt:lpstr>
      <vt:lpstr>#8: Aesthetic and minimalist design</vt:lpstr>
      <vt:lpstr>Suggestions</vt:lpstr>
      <vt:lpstr>#9: Help users recognize, diagnose, and recover from errors</vt:lpstr>
      <vt:lpstr>#9: Help users recognize, diagnose, and recover from errors</vt:lpstr>
      <vt:lpstr>#9: Help users recognize, diagnose, and recover from errors</vt:lpstr>
      <vt:lpstr>Suggestions</vt:lpstr>
      <vt:lpstr>#10: Help and documentation</vt:lpstr>
      <vt:lpstr>#10: Help and documentation</vt:lpstr>
      <vt:lpstr>#10: Help and documentation</vt:lpstr>
      <vt:lpstr>Suggestions</vt:lpstr>
      <vt:lpstr>Example</vt:lpstr>
      <vt:lpstr>Example - Template</vt:lpstr>
      <vt:lpstr>Example – Violations (among many others!)</vt:lpstr>
      <vt:lpstr>Example – Violations (among many others!)</vt:lpstr>
      <vt:lpstr>Example – Violations (among many others!)</vt:lpstr>
      <vt:lpstr>Example – Violations (among many others!)</vt:lpstr>
      <vt:lpstr>Example – Violations (among many others!)</vt:lpstr>
      <vt:lpstr>Example – Violations (among many others!)</vt:lpstr>
      <vt:lpstr>Example – Violations (among many others!)</vt:lpstr>
      <vt:lpstr>Example – Violations (among many others!)</vt:lpstr>
      <vt:lpstr>Example – Violations (among many others!)</vt:lpstr>
      <vt:lpstr>Example – Violations (among many others!)</vt:lpstr>
      <vt:lpstr>Example – Violations (among many others!)</vt:lpstr>
      <vt:lpstr>Example – Violations (among many others!)</vt:lpstr>
      <vt:lpstr>References and Acknowledgment</vt:lpstr>
      <vt:lpstr>License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Evaluation: Introduction and Heuristics</dc:title>
  <dc:subject/>
  <dc:creator>Luigi De Russis, Alberto Monge Roffarello</dc:creator>
  <cp:keywords/>
  <dc:description/>
  <cp:lastModifiedBy>Alberto  Monge Roffarello</cp:lastModifiedBy>
  <cp:revision>150</cp:revision>
  <cp:lastPrinted>2018-10-19T07:42:13Z</cp:lastPrinted>
  <dcterms:created xsi:type="dcterms:W3CDTF">2019-10-18T13:55:07Z</dcterms:created>
  <dcterms:modified xsi:type="dcterms:W3CDTF">2023-11-20T08:40:25Z</dcterms:modified>
  <cp:category/>
</cp:coreProperties>
</file>